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292" r:id="rId2"/>
    <p:sldId id="256" r:id="rId3"/>
    <p:sldId id="313" r:id="rId4"/>
    <p:sldId id="351" r:id="rId5"/>
    <p:sldId id="352" r:id="rId6"/>
    <p:sldId id="353" r:id="rId7"/>
    <p:sldId id="354" r:id="rId8"/>
    <p:sldId id="355" r:id="rId9"/>
    <p:sldId id="356" r:id="rId10"/>
    <p:sldId id="315" r:id="rId11"/>
    <p:sldId id="362" r:id="rId12"/>
    <p:sldId id="363" r:id="rId13"/>
    <p:sldId id="364" r:id="rId14"/>
    <p:sldId id="314" r:id="rId15"/>
    <p:sldId id="316" r:id="rId16"/>
    <p:sldId id="319" r:id="rId17"/>
    <p:sldId id="293" r:id="rId18"/>
    <p:sldId id="307" r:id="rId19"/>
    <p:sldId id="320" r:id="rId20"/>
    <p:sldId id="304" r:id="rId21"/>
    <p:sldId id="321" r:id="rId22"/>
    <p:sldId id="350" r:id="rId23"/>
    <p:sldId id="324" r:id="rId24"/>
    <p:sldId id="325" r:id="rId25"/>
    <p:sldId id="326" r:id="rId26"/>
    <p:sldId id="305" r:id="rId27"/>
    <p:sldId id="322" r:id="rId28"/>
    <p:sldId id="323" r:id="rId29"/>
    <p:sldId id="273" r:id="rId30"/>
    <p:sldId id="328" r:id="rId31"/>
    <p:sldId id="330" r:id="rId32"/>
    <p:sldId id="267" r:id="rId33"/>
    <p:sldId id="276" r:id="rId34"/>
    <p:sldId id="286" r:id="rId35"/>
    <p:sldId id="332" r:id="rId36"/>
    <p:sldId id="333" r:id="rId37"/>
    <p:sldId id="334" r:id="rId38"/>
    <p:sldId id="335" r:id="rId39"/>
    <p:sldId id="336" r:id="rId40"/>
    <p:sldId id="337" r:id="rId41"/>
    <p:sldId id="357" r:id="rId42"/>
    <p:sldId id="343" r:id="rId43"/>
    <p:sldId id="360" r:id="rId44"/>
    <p:sldId id="340" r:id="rId45"/>
    <p:sldId id="361" r:id="rId46"/>
    <p:sldId id="347" r:id="rId47"/>
    <p:sldId id="348" r:id="rId48"/>
    <p:sldId id="270" r:id="rId49"/>
    <p:sldId id="311" r:id="rId50"/>
    <p:sldId id="310" r:id="rId51"/>
    <p:sldId id="291" r:id="rId52"/>
    <p:sldId id="35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  <a:srgbClr val="8C9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6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3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FC6E1-9AB1-43EC-B4C9-45C5975893A8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C6584-16D9-4DEE-A541-533A1493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013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7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38E2-5F78-4CE1-943F-A4A505F0AC30}" type="datetime1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89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E55-4B27-44DA-B0F4-DF753DDEE1FA}" type="datetime1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5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2302"/>
            <a:ext cx="7734300" cy="5759899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F26DA-E591-4A94-B5AD-5983EC23FBF2}" type="datetime1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048A-37BA-4982-A93B-ED5B58F434E8}" type="datetime1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8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BF01-585C-4246-8B42-78E36CD5A181}" type="datetime1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86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8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86E3B-42A0-48E8-8581-EA0EF7274956}" type="datetime1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6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3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3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2070-6B8D-441F-A967-7D3279D3AA36}" type="datetime1">
              <a:rPr lang="en-US" smtClean="0"/>
              <a:t>3/13/2020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7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8F63-86F9-473D-B2FA-0D3277072455}" type="datetime1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3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A465-C82B-46EA-BE57-4F083D56E3C3}" type="datetime1">
              <a:rPr lang="en-US" smtClean="0"/>
              <a:t>3/13/2020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88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5E136DE1-3F41-4007-AABA-0F1C20C7FFB7}" type="datetime1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F9F1-11CD-4992-97EC-E2A4863E3B40}" type="datetime1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3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5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88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5E07F33-AD6F-4D99-8E60-966F7028364D}" type="datetime1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9" y="6459788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8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03C54AC-5F7C-4651-A6F7-D3002735CC7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9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0292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1137" y="18598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b="1" dirty="0" smtClean="0">
                <a:solidFill>
                  <a:srgbClr val="2683C6"/>
                </a:solidFill>
              </a:rPr>
              <a:t>Offering My most humble </a:t>
            </a:r>
            <a:r>
              <a:rPr lang="en-US" sz="5400" b="1" dirty="0" err="1" smtClean="0">
                <a:solidFill>
                  <a:srgbClr val="2683C6"/>
                </a:solidFill>
              </a:rPr>
              <a:t>pranams</a:t>
            </a:r>
            <a:r>
              <a:rPr lang="en-US" sz="5400" b="1" dirty="0" smtClean="0">
                <a:solidFill>
                  <a:srgbClr val="2683C6"/>
                </a:solidFill>
              </a:rPr>
              <a:t> at the lotus feet of my Divine Mother </a:t>
            </a:r>
            <a:r>
              <a:rPr lang="en-US" sz="5400" b="1" dirty="0" err="1" smtClean="0">
                <a:solidFill>
                  <a:srgbClr val="2683C6"/>
                </a:solidFill>
              </a:rPr>
              <a:t>Sai</a:t>
            </a:r>
            <a:r>
              <a:rPr lang="en-US" sz="5400" b="1" dirty="0" smtClean="0">
                <a:solidFill>
                  <a:srgbClr val="2683C6"/>
                </a:solidFill>
              </a:rPr>
              <a:t>.</a:t>
            </a:r>
            <a:endParaRPr lang="en-US" sz="5400" b="1" dirty="0">
              <a:solidFill>
                <a:srgbClr val="2683C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 Approaches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Direct or Pixel based Methods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Block – </a:t>
            </a:r>
            <a:r>
              <a:rPr lang="en-US" dirty="0"/>
              <a:t>M</a:t>
            </a:r>
            <a:r>
              <a:rPr lang="en-US" dirty="0" smtClean="0"/>
              <a:t>atching Algorithms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Phase Correlation and Frequency Domain methods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Pixel Recursive Algorithms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92D050"/>
                </a:solidFill>
              </a:rPr>
              <a:t>Optical Flow </a:t>
            </a:r>
            <a:r>
              <a:rPr lang="en-US" sz="2000" b="1" dirty="0">
                <a:solidFill>
                  <a:srgbClr val="92D050"/>
                </a:solidFill>
              </a:rPr>
              <a:t> </a:t>
            </a:r>
            <a:endParaRPr lang="en-US" sz="2000" b="1" dirty="0" smtClean="0">
              <a:solidFill>
                <a:srgbClr val="92D05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Direct </a:t>
            </a:r>
            <a:r>
              <a:rPr lang="en-US" dirty="0"/>
              <a:t>Methods match corresponding </a:t>
            </a:r>
            <a:r>
              <a:rPr lang="en-US" dirty="0" smtClean="0"/>
              <a:t>pixels between </a:t>
            </a:r>
            <a:r>
              <a:rPr lang="en-US" dirty="0"/>
              <a:t>image frames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 Indirect or Feature based Methods</a:t>
            </a:r>
            <a:endParaRPr lang="en-IN" dirty="0" smtClean="0"/>
          </a:p>
          <a:p>
            <a:pPr lvl="1">
              <a:buFont typeface="Wingdings" pitchFamily="2" charset="2"/>
              <a:buChar char="§"/>
            </a:pPr>
            <a:r>
              <a:rPr lang="en-IN" dirty="0" smtClean="0"/>
              <a:t>Corner Detection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Indirect Methods match corresponding features between image frames.</a:t>
            </a: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5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/>
              <a:t>O</a:t>
            </a:r>
            <a:r>
              <a:rPr lang="en-US" dirty="0" smtClean="0"/>
              <a:t>ptical Flow?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 descr="C:\Users\RDRL\Desktop\final_presentation\mini_cooper_arrows\mini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9" y="2447521"/>
            <a:ext cx="3252295" cy="3252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DRL\Desktop\final_presentation\mini_cooper_arrows\mini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41" y="2447521"/>
            <a:ext cx="3252295" cy="3252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DRL\Desktop\final_presentation\mini_cooper_arrows\mini_outp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09" y="2447521"/>
            <a:ext cx="3954528" cy="345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51426" y="5890374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frame1</a:t>
            </a:r>
            <a:endParaRPr lang="en-IN" b="1" i="1" dirty="0"/>
          </a:p>
        </p:txBody>
      </p:sp>
      <p:sp>
        <p:nvSpPr>
          <p:cNvPr id="8" name="Rectangle 7"/>
          <p:cNvSpPr/>
          <p:nvPr/>
        </p:nvSpPr>
        <p:spPr>
          <a:xfrm>
            <a:off x="5002206" y="5909624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</a:t>
            </a:r>
            <a:r>
              <a:rPr lang="en-US" b="1" i="1" dirty="0" smtClean="0"/>
              <a:t>frame2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8275693" y="5909624"/>
            <a:ext cx="3544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Arrows based Optical Flow </a:t>
            </a:r>
            <a:r>
              <a:rPr lang="en-US" b="1" i="1" dirty="0" err="1" smtClean="0"/>
              <a:t>Ouput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37510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/>
              <a:t>O</a:t>
            </a:r>
            <a:r>
              <a:rPr lang="en-US" dirty="0" smtClean="0"/>
              <a:t>ptical Flow?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2" descr="C:\Users\RDRL\Desktop\final_presentation\minicooper_cc\mini\mini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" y="2361652"/>
            <a:ext cx="3440873" cy="34408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DRL\Desktop\final_presentation\minicooper_cc\mini\mini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944" y="2361651"/>
            <a:ext cx="3440873" cy="34408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DRL\Desktop\final_presentation\minicooper_cc\mini\mini_cc_outp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885" y="2361653"/>
            <a:ext cx="3449473" cy="34408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459885" y="5933603"/>
            <a:ext cx="3544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 smtClean="0"/>
              <a:t>Colour</a:t>
            </a:r>
            <a:r>
              <a:rPr lang="en-US" b="1" i="1" dirty="0" smtClean="0"/>
              <a:t> Coded Optical Flow </a:t>
            </a:r>
            <a:r>
              <a:rPr lang="en-US" b="1" i="1" dirty="0" err="1" smtClean="0"/>
              <a:t>Ouput</a:t>
            </a:r>
            <a:endParaRPr lang="en-IN" b="1" i="1" dirty="0"/>
          </a:p>
        </p:txBody>
      </p:sp>
      <p:sp>
        <p:nvSpPr>
          <p:cNvPr id="8" name="Rectangle 7"/>
          <p:cNvSpPr/>
          <p:nvPr/>
        </p:nvSpPr>
        <p:spPr>
          <a:xfrm>
            <a:off x="1396125" y="5882224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frame1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5349936" y="5909624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</a:t>
            </a:r>
            <a:r>
              <a:rPr lang="en-US" b="1" i="1" dirty="0" smtClean="0"/>
              <a:t>frame2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327965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3263" y="99187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Optical </a:t>
            </a:r>
            <a:r>
              <a:rPr lang="en-IN" dirty="0" smtClean="0"/>
              <a:t>Flow Outputs</a:t>
            </a:r>
            <a:endParaRPr lang="en-IN" dirty="0"/>
          </a:p>
        </p:txBody>
      </p:sp>
      <p:pic>
        <p:nvPicPr>
          <p:cNvPr id="1026" name="Picture 2" descr="C:\Users\RDRL\Desktop\final_presentation\minicooper_cc\comparison_ne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46" y="2303339"/>
            <a:ext cx="5411251" cy="332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DRL\Desktop\final_presentation\minicooper_cc\arr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25" y="2303339"/>
            <a:ext cx="3580328" cy="344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89798" y="5896745"/>
            <a:ext cx="3544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Arrows based Optical Flow </a:t>
            </a:r>
            <a:r>
              <a:rPr lang="en-US" b="1" i="1" dirty="0" err="1" smtClean="0"/>
              <a:t>Ouput</a:t>
            </a:r>
            <a:endParaRPr lang="en-IN" b="1" i="1" dirty="0"/>
          </a:p>
        </p:txBody>
      </p:sp>
      <p:sp>
        <p:nvSpPr>
          <p:cNvPr id="8" name="Rectangle 7"/>
          <p:cNvSpPr/>
          <p:nvPr/>
        </p:nvSpPr>
        <p:spPr>
          <a:xfrm>
            <a:off x="7155795" y="5896745"/>
            <a:ext cx="3544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 smtClean="0"/>
              <a:t>Colour</a:t>
            </a:r>
            <a:r>
              <a:rPr lang="en-US" b="1" i="1" dirty="0" smtClean="0"/>
              <a:t> Coded Optical Flow </a:t>
            </a:r>
            <a:r>
              <a:rPr lang="en-US" b="1" i="1" dirty="0" err="1" smtClean="0"/>
              <a:t>Ouput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13782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Motion Estimation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Tracking </a:t>
            </a:r>
            <a:r>
              <a:rPr lang="en-IN" dirty="0"/>
              <a:t>and </a:t>
            </a:r>
            <a:r>
              <a:rPr lang="en-IN" dirty="0" smtClean="0"/>
              <a:t>Surveillance of </a:t>
            </a:r>
            <a:r>
              <a:rPr lang="en-IN" dirty="0"/>
              <a:t>moving </a:t>
            </a:r>
            <a:r>
              <a:rPr lang="en-IN" dirty="0" smtClean="0"/>
              <a:t>objects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Robotics</a:t>
            </a:r>
            <a:endParaRPr lang="en-IN" dirty="0"/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Medical Imaging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</a:t>
            </a:r>
            <a:r>
              <a:rPr lang="en-IN" dirty="0"/>
              <a:t>Image Sequence </a:t>
            </a:r>
            <a:r>
              <a:rPr lang="en-IN" dirty="0" smtClean="0"/>
              <a:t>Analysis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Object Detection</a:t>
            </a:r>
            <a:endParaRPr lang="en-IN" dirty="0"/>
          </a:p>
          <a:p>
            <a:pPr>
              <a:buFont typeface="Wingdings" pitchFamily="2" charset="2"/>
              <a:buChar char="§"/>
            </a:pPr>
            <a:r>
              <a:rPr lang="en-IN" dirty="0"/>
              <a:t> </a:t>
            </a:r>
            <a:r>
              <a:rPr lang="en-IN" dirty="0" smtClean="0"/>
              <a:t>Detection </a:t>
            </a:r>
            <a:r>
              <a:rPr lang="en-IN" dirty="0"/>
              <a:t>of </a:t>
            </a:r>
            <a:r>
              <a:rPr lang="en-IN" dirty="0" smtClean="0"/>
              <a:t> fluid flow </a:t>
            </a:r>
            <a:r>
              <a:rPr lang="en-IN" dirty="0"/>
              <a:t>motion and </a:t>
            </a:r>
            <a:r>
              <a:rPr lang="en-IN" dirty="0" smtClean="0"/>
              <a:t>direction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</a:t>
            </a:r>
            <a:r>
              <a:rPr lang="en-IN" dirty="0"/>
              <a:t>Video </a:t>
            </a:r>
            <a:r>
              <a:rPr lang="en-IN" dirty="0" smtClean="0"/>
              <a:t>Compression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Movement </a:t>
            </a:r>
            <a:r>
              <a:rPr lang="en-IN" dirty="0"/>
              <a:t>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One </a:t>
            </a:r>
            <a:r>
              <a:rPr lang="en-IN" dirty="0"/>
              <a:t>of the famous methods for </a:t>
            </a:r>
            <a:r>
              <a:rPr lang="en-IN" dirty="0" smtClean="0"/>
              <a:t>motion estimation </a:t>
            </a:r>
            <a:r>
              <a:rPr lang="en-IN" dirty="0"/>
              <a:t>is the generation of Optical </a:t>
            </a:r>
            <a:r>
              <a:rPr lang="en-IN" dirty="0" smtClean="0"/>
              <a:t>Flow.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Optical flow </a:t>
            </a:r>
            <a:r>
              <a:rPr lang="en-IN" dirty="0"/>
              <a:t>helps us to </a:t>
            </a:r>
            <a:r>
              <a:rPr lang="en-IN" dirty="0" smtClean="0"/>
              <a:t>detect and </a:t>
            </a:r>
            <a:r>
              <a:rPr lang="en-IN" dirty="0"/>
              <a:t>estimate the pattern of motion for rigid </a:t>
            </a:r>
            <a:r>
              <a:rPr lang="en-IN" dirty="0" smtClean="0"/>
              <a:t>bodies.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 err="1" smtClean="0"/>
              <a:t>Variational</a:t>
            </a:r>
            <a:r>
              <a:rPr lang="en-IN" dirty="0" smtClean="0"/>
              <a:t> Calculus </a:t>
            </a:r>
            <a:r>
              <a:rPr lang="en-IN" dirty="0"/>
              <a:t>based </a:t>
            </a:r>
            <a:r>
              <a:rPr lang="en-IN" dirty="0" smtClean="0"/>
              <a:t>approach  - Horn </a:t>
            </a:r>
            <a:r>
              <a:rPr lang="en-IN" dirty="0"/>
              <a:t>and </a:t>
            </a:r>
            <a:r>
              <a:rPr lang="en-IN" dirty="0" err="1" smtClean="0"/>
              <a:t>Schunck</a:t>
            </a:r>
            <a:r>
              <a:rPr lang="en-IN" dirty="0"/>
              <a:t> </a:t>
            </a:r>
            <a:r>
              <a:rPr lang="en-IN" dirty="0" smtClean="0"/>
              <a:t>method (1981)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 smtClean="0"/>
              <a:t>Learning </a:t>
            </a:r>
            <a:r>
              <a:rPr lang="en-IN" dirty="0"/>
              <a:t>based approach </a:t>
            </a:r>
            <a:r>
              <a:rPr lang="en-IN" dirty="0" smtClean="0"/>
              <a:t> - CNN </a:t>
            </a:r>
            <a:r>
              <a:rPr lang="en-IN" dirty="0" err="1" smtClean="0"/>
              <a:t>LiteFlowNet</a:t>
            </a:r>
            <a:r>
              <a:rPr lang="en-IN" dirty="0" smtClean="0"/>
              <a:t> (2018)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We have attempted to build </a:t>
            </a:r>
            <a:r>
              <a:rPr lang="en-IN" dirty="0"/>
              <a:t>a </a:t>
            </a:r>
            <a:r>
              <a:rPr lang="en-IN" dirty="0" smtClean="0"/>
              <a:t>learning based </a:t>
            </a:r>
            <a:r>
              <a:rPr lang="en-IN" dirty="0"/>
              <a:t>approach for determining the optical </a:t>
            </a:r>
            <a:r>
              <a:rPr lang="en-IN" dirty="0" smtClean="0"/>
              <a:t>flow </a:t>
            </a:r>
            <a:r>
              <a:rPr lang="en-IN" dirty="0"/>
              <a:t>of a </a:t>
            </a:r>
            <a:r>
              <a:rPr lang="en-IN" dirty="0" smtClean="0"/>
              <a:t>fluid </a:t>
            </a:r>
            <a:r>
              <a:rPr lang="en-IN" dirty="0"/>
              <a:t>based image sequence.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IN" dirty="0"/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81993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Motion Estimation</a:t>
            </a:r>
            <a:r>
              <a:rPr lang="en-US" dirty="0"/>
              <a:t>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Optical Flow Constraint (also called as Rigid Body Motion Constraint Equation)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Smoothness Constraint (Introduced by Horn and </a:t>
            </a:r>
            <a:r>
              <a:rPr lang="en-US" dirty="0" err="1" smtClean="0"/>
              <a:t>Schunck</a:t>
            </a:r>
            <a:r>
              <a:rPr lang="en-US" dirty="0" smtClean="0"/>
              <a:t> Method)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Geometric Constraint  (Introduced by William Harvey Code Method)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Fluid based Constraint (Through Continuity Equation in Fluid Dynamics)</a:t>
            </a:r>
            <a:endParaRPr lang="en-I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4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to Point Correspondence </a:t>
            </a:r>
            <a:br>
              <a:rPr lang="en-US" dirty="0" smtClean="0"/>
            </a:br>
            <a:r>
              <a:rPr lang="en-US" dirty="0" smtClean="0"/>
              <a:t>in Optical Flow Estimation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33607"/>
            <a:ext cx="10058400" cy="402336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r>
              <a:rPr lang="en-IN" dirty="0" smtClean="0"/>
              <a:t>Optical flow captures pixel/voxel motion between time adjacent image frames.</a:t>
            </a:r>
            <a:endParaRPr lang="en-US" dirty="0" smtClean="0"/>
          </a:p>
          <a:p>
            <a:pPr lvl="1"/>
            <a:endParaRPr lang="en-US" sz="11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 descr="C:\Users\RDRL\Desktop\final_presentation\final_ppt_imgs\2d_o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6" y="2478148"/>
            <a:ext cx="5270587" cy="24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710" y="2467435"/>
            <a:ext cx="5203064" cy="247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RDRL\Desktop\final_presentation\final_ppt\2d_ofc_eq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171" y="5295373"/>
            <a:ext cx="4048125" cy="9239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problem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31" y="2233725"/>
            <a:ext cx="4762500" cy="2076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0620" y="4657169"/>
            <a:ext cx="8590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Aperture Problem is an Ill-Posed Problem with One Equation </a:t>
            </a:r>
            <a:r>
              <a:rPr lang="en-IN" dirty="0" smtClean="0"/>
              <a:t>and Two </a:t>
            </a:r>
            <a:r>
              <a:rPr lang="en-IN" dirty="0"/>
              <a:t>Unknowns.</a:t>
            </a:r>
          </a:p>
        </p:txBody>
      </p:sp>
    </p:spTree>
    <p:extLst>
      <p:ext uri="{BB962C8B-B14F-4D97-AF65-F5344CB8AC3E}">
        <p14:creationId xmlns:p14="http://schemas.microsoft.com/office/powerpoint/2010/main" val="186034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r>
              <a:rPr lang="en-IN" dirty="0"/>
              <a:t> </a:t>
            </a:r>
            <a:r>
              <a:rPr lang="en-IN" dirty="0" smtClean="0"/>
              <a:t>Incorporated  Smoothness </a:t>
            </a:r>
            <a:r>
              <a:rPr lang="en-IN" dirty="0"/>
              <a:t>Constraint (SC) to the existing Optical Flow Constraint (</a:t>
            </a:r>
            <a:r>
              <a:rPr lang="en-IN" dirty="0" smtClean="0"/>
              <a:t>OFC).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Horn </a:t>
            </a:r>
            <a:r>
              <a:rPr lang="en-IN" dirty="0"/>
              <a:t>and </a:t>
            </a:r>
            <a:r>
              <a:rPr lang="en-IN" dirty="0" err="1"/>
              <a:t>Schunck</a:t>
            </a:r>
            <a:r>
              <a:rPr lang="en-IN" dirty="0"/>
              <a:t> Optical Flow Estimation </a:t>
            </a:r>
            <a:r>
              <a:rPr lang="en-IN" dirty="0" smtClean="0"/>
              <a:t>Method is </a:t>
            </a:r>
            <a:r>
              <a:rPr lang="en-IN" dirty="0"/>
              <a:t>based on </a:t>
            </a:r>
            <a:r>
              <a:rPr lang="en-IN" dirty="0" smtClean="0"/>
              <a:t> the following assumptions :</a:t>
            </a:r>
            <a:endParaRPr lang="en-IN" dirty="0"/>
          </a:p>
          <a:p>
            <a:r>
              <a:rPr lang="en-IN" dirty="0"/>
              <a:t>1. Brightness Constancy</a:t>
            </a:r>
          </a:p>
          <a:p>
            <a:r>
              <a:rPr lang="en-IN" dirty="0"/>
              <a:t>2. Spatial Coherence</a:t>
            </a:r>
          </a:p>
          <a:p>
            <a:r>
              <a:rPr lang="en-IN" dirty="0"/>
              <a:t>3. Temporal Persistence</a:t>
            </a:r>
          </a:p>
          <a:p>
            <a:r>
              <a:rPr lang="en-IN" dirty="0"/>
              <a:t>4. Flow Smoothness over the entire </a:t>
            </a:r>
            <a:r>
              <a:rPr lang="en-IN" dirty="0" smtClean="0"/>
              <a:t>image</a:t>
            </a:r>
          </a:p>
          <a:p>
            <a:r>
              <a:rPr lang="en-US" dirty="0" smtClean="0"/>
              <a:t>5. Small motion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Horn and </a:t>
            </a:r>
            <a:r>
              <a:rPr lang="en-US" dirty="0" err="1" smtClean="0"/>
              <a:t>Schunck</a:t>
            </a:r>
            <a:r>
              <a:rPr lang="en-US" dirty="0" smtClean="0"/>
              <a:t> Optical Flow Estimation (1981)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15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89876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A Study of Certain Motion Estimation Algorithms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5719" y="3552614"/>
            <a:ext cx="9144000" cy="2749335"/>
          </a:xfrm>
        </p:spPr>
        <p:txBody>
          <a:bodyPr>
            <a:normAutofit lnSpcReduction="10000"/>
          </a:bodyPr>
          <a:lstStyle/>
          <a:p>
            <a:r>
              <a:rPr lang="en-IN" b="1" dirty="0" smtClean="0"/>
              <a:t>V.Sai </a:t>
            </a:r>
            <a:r>
              <a:rPr lang="en-IN" b="1" dirty="0"/>
              <a:t>Krishna</a:t>
            </a:r>
            <a:endParaRPr lang="en-US" b="1" dirty="0"/>
          </a:p>
          <a:p>
            <a:r>
              <a:rPr lang="en-IN" dirty="0" smtClean="0"/>
              <a:t>18565 , II </a:t>
            </a:r>
            <a:r>
              <a:rPr lang="en-IN" dirty="0" err="1" smtClean="0"/>
              <a:t>M.Tech</a:t>
            </a:r>
            <a:r>
              <a:rPr lang="en-IN" dirty="0" smtClean="0"/>
              <a:t>.(C.S)</a:t>
            </a:r>
            <a:endParaRPr lang="en-US" dirty="0"/>
          </a:p>
          <a:p>
            <a:r>
              <a:rPr lang="en-IN" dirty="0" smtClean="0"/>
              <a:t>Department of Mathematics </a:t>
            </a:r>
            <a:r>
              <a:rPr lang="en-IN" dirty="0"/>
              <a:t>And Computer Science (DMACS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Project </a:t>
            </a:r>
            <a:r>
              <a:rPr lang="en-IN" dirty="0" smtClean="0"/>
              <a:t>Guide :</a:t>
            </a:r>
          </a:p>
          <a:p>
            <a:r>
              <a:rPr lang="en-IN" b="1" dirty="0" smtClean="0"/>
              <a:t> </a:t>
            </a:r>
            <a:r>
              <a:rPr lang="en-IN" b="1" dirty="0" err="1"/>
              <a:t>Dr.</a:t>
            </a:r>
            <a:r>
              <a:rPr lang="en-IN" b="1" dirty="0"/>
              <a:t> N</a:t>
            </a:r>
            <a:r>
              <a:rPr lang="en-IN" b="1" dirty="0" smtClean="0"/>
              <a:t>. </a:t>
            </a:r>
            <a:r>
              <a:rPr lang="en-IN" b="1" dirty="0" err="1" smtClean="0"/>
              <a:t>Uday</a:t>
            </a:r>
            <a:r>
              <a:rPr lang="en-IN" b="1" dirty="0" smtClean="0"/>
              <a:t> </a:t>
            </a:r>
            <a:r>
              <a:rPr lang="en-IN" b="1" dirty="0" err="1" smtClean="0"/>
              <a:t>Kiran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</a:t>
            </a:r>
            <a:r>
              <a:rPr lang="en-US" dirty="0"/>
              <a:t>O</a:t>
            </a:r>
            <a:r>
              <a:rPr lang="en-US" dirty="0" smtClean="0"/>
              <a:t>ptical Flow Equation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43" y="2066925"/>
            <a:ext cx="6299638" cy="7667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37569" y="3416928"/>
            <a:ext cx="108163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"/>
            <a:r>
              <a:rPr lang="en-US" sz="2000" dirty="0" smtClean="0"/>
              <a:t>One Equation 2 unknowns  : ILL POSED PROBLEM. </a:t>
            </a:r>
            <a:endParaRPr lang="en-US" sz="2000" dirty="0"/>
          </a:p>
        </p:txBody>
      </p:sp>
      <p:pic>
        <p:nvPicPr>
          <p:cNvPr id="3074" name="Picture 2" descr="C:\Users\RDRL\Desktop\final_presentation\final_ppt_imgs\2d_ofc_eq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93" y="3155021"/>
            <a:ext cx="40481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10233" y="4463117"/>
            <a:ext cx="9883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"/>
            <a:r>
              <a:rPr lang="en-US" sz="2000" dirty="0"/>
              <a:t>Horn and </a:t>
            </a:r>
            <a:r>
              <a:rPr lang="en-US" sz="2000" dirty="0" err="1"/>
              <a:t>Schunck</a:t>
            </a:r>
            <a:r>
              <a:rPr lang="en-US" sz="2000" dirty="0"/>
              <a:t>(1981) </a:t>
            </a:r>
            <a:r>
              <a:rPr lang="en-US" sz="2000" dirty="0" smtClean="0"/>
              <a:t>have  </a:t>
            </a:r>
            <a:r>
              <a:rPr lang="en-US" sz="2000" dirty="0"/>
              <a:t>introduced an additional Smoothness Constraint (SC) to the existing Optical Flow Constraint (OFC) to solve the 2D Optical Flow Equation </a:t>
            </a:r>
            <a:r>
              <a:rPr lang="en-US" sz="2000" dirty="0" err="1"/>
              <a:t>equation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071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Horn and </a:t>
            </a:r>
            <a:r>
              <a:rPr lang="en-US" dirty="0" err="1" smtClean="0"/>
              <a:t>Schunck</a:t>
            </a:r>
            <a:r>
              <a:rPr lang="en-US" dirty="0" smtClean="0"/>
              <a:t> Energy Functional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099" name="Picture 3" descr="C:\Users\RDRL\Desktop\final_presentation\final_ppt_imgs\2d_of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4007924"/>
            <a:ext cx="330517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RDRL\Desktop\final_presentation\final_ppt_imgs\2d_s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45" y="4999038"/>
            <a:ext cx="3829051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21365" y="40715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i="1" dirty="0" smtClean="0"/>
              <a:t>2D Optical </a:t>
            </a:r>
            <a:r>
              <a:rPr lang="en-IN" b="1" i="1" dirty="0"/>
              <a:t>Flow Constraint (OFC) or </a:t>
            </a:r>
            <a:r>
              <a:rPr lang="en-IN" b="1" i="1" dirty="0" smtClean="0"/>
              <a:t> 2D Motion </a:t>
            </a:r>
            <a:r>
              <a:rPr lang="en-IN" b="1" i="1" dirty="0"/>
              <a:t>Constraint</a:t>
            </a:r>
          </a:p>
          <a:p>
            <a:r>
              <a:rPr lang="en-IN" b="1" i="1" dirty="0"/>
              <a:t>(MC)</a:t>
            </a:r>
          </a:p>
        </p:txBody>
      </p:sp>
      <p:sp>
        <p:nvSpPr>
          <p:cNvPr id="6" name="Rectangle 5"/>
          <p:cNvSpPr/>
          <p:nvPr/>
        </p:nvSpPr>
        <p:spPr>
          <a:xfrm>
            <a:off x="4426008" y="5148468"/>
            <a:ext cx="5091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1" dirty="0"/>
              <a:t>Smoothness </a:t>
            </a:r>
            <a:r>
              <a:rPr lang="en-IN" b="1" i="1" dirty="0" smtClean="0"/>
              <a:t>Constraint(SC) or </a:t>
            </a:r>
          </a:p>
          <a:p>
            <a:r>
              <a:rPr lang="en-IN" b="1" i="1" dirty="0" smtClean="0"/>
              <a:t>Horn and </a:t>
            </a:r>
            <a:r>
              <a:rPr lang="en-IN" b="1" i="1" dirty="0" err="1" smtClean="0"/>
              <a:t>Schunck</a:t>
            </a:r>
            <a:r>
              <a:rPr lang="en-IN" b="1" i="1" dirty="0" smtClean="0"/>
              <a:t> Optical Flow Constraint (HS-OFC)</a:t>
            </a:r>
            <a:endParaRPr lang="en-IN" b="1" i="1" dirty="0"/>
          </a:p>
        </p:txBody>
      </p:sp>
      <p:pic>
        <p:nvPicPr>
          <p:cNvPr id="2050" name="Picture 2" descr="C:\Users\RDRL\Desktop\final_presentation\final_ppt_imgs\HS E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5" y="2002174"/>
            <a:ext cx="1170622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1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 Middlebury </a:t>
            </a:r>
            <a:r>
              <a:rPr lang="en-IN" dirty="0"/>
              <a:t>Datasets (used in Horn and </a:t>
            </a:r>
            <a:r>
              <a:rPr lang="en-IN" dirty="0" err="1"/>
              <a:t>Schunck</a:t>
            </a:r>
            <a:r>
              <a:rPr lang="en-IN" dirty="0"/>
              <a:t> and WHC implementation)</a:t>
            </a:r>
            <a:endParaRPr lang="en-IN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</a:t>
            </a:r>
            <a:r>
              <a:rPr lang="en-IN" dirty="0" err="1" smtClean="0"/>
              <a:t>Sintel</a:t>
            </a:r>
            <a:r>
              <a:rPr lang="en-IN" dirty="0" smtClean="0"/>
              <a:t> Dataset (pre-trained </a:t>
            </a:r>
            <a:r>
              <a:rPr lang="en-IN" dirty="0" err="1" smtClean="0"/>
              <a:t>LiteFlowNet</a:t>
            </a:r>
            <a:r>
              <a:rPr lang="en-IN" dirty="0" smtClean="0"/>
              <a:t> models)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 KITTI </a:t>
            </a:r>
            <a:r>
              <a:rPr lang="en-IN" dirty="0"/>
              <a:t>2012 , 2015 </a:t>
            </a:r>
            <a:r>
              <a:rPr lang="en-IN" dirty="0" smtClean="0"/>
              <a:t>Datasets (</a:t>
            </a:r>
            <a:r>
              <a:rPr lang="en-IN" dirty="0"/>
              <a:t>pre-trained </a:t>
            </a:r>
            <a:r>
              <a:rPr lang="en-IN" dirty="0" err="1"/>
              <a:t>LiteFlowNet</a:t>
            </a:r>
            <a:r>
              <a:rPr lang="en-IN" dirty="0"/>
              <a:t> models</a:t>
            </a:r>
            <a:r>
              <a:rPr lang="en-IN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 Particle </a:t>
            </a:r>
            <a:r>
              <a:rPr lang="en-IN" dirty="0"/>
              <a:t>Image </a:t>
            </a:r>
            <a:r>
              <a:rPr lang="en-IN" dirty="0" err="1" smtClean="0"/>
              <a:t>Velocimetry</a:t>
            </a:r>
            <a:r>
              <a:rPr lang="en-IN" dirty="0" smtClean="0"/>
              <a:t> (PIV) </a:t>
            </a:r>
            <a:r>
              <a:rPr lang="en-US" dirty="0" smtClean="0"/>
              <a:t>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Waterflow</a:t>
            </a:r>
            <a:r>
              <a:rPr lang="en-US" dirty="0" smtClean="0"/>
              <a:t> Image Frames by Sri </a:t>
            </a:r>
            <a:r>
              <a:rPr lang="en-US" dirty="0" err="1" smtClean="0"/>
              <a:t>Hirak</a:t>
            </a:r>
            <a:r>
              <a:rPr lang="en-US" dirty="0" smtClean="0"/>
              <a:t> </a:t>
            </a:r>
            <a:r>
              <a:rPr lang="en-US" dirty="0" err="1" smtClean="0"/>
              <a:t>Doshi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898 images of  Horn and </a:t>
            </a:r>
            <a:r>
              <a:rPr lang="en-US" dirty="0" err="1" smtClean="0"/>
              <a:t>Schunck</a:t>
            </a:r>
            <a:r>
              <a:rPr lang="en-US" dirty="0" smtClean="0"/>
              <a:t> (Input) and corresponding Continuity Equation (Label) based Optical Flows generated by Sri </a:t>
            </a:r>
            <a:r>
              <a:rPr lang="en-US" dirty="0" err="1" smtClean="0"/>
              <a:t>Hirak</a:t>
            </a:r>
            <a:r>
              <a:rPr lang="en-US" dirty="0" smtClean="0"/>
              <a:t> </a:t>
            </a:r>
            <a:r>
              <a:rPr lang="en-US" dirty="0" err="1" smtClean="0"/>
              <a:t>Doshi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 smtClean="0"/>
          </a:p>
          <a:p>
            <a:pPr>
              <a:buFont typeface="Wingdings" panose="05000000000000000000" pitchFamily="2" charset="2"/>
              <a:buChar char="§"/>
            </a:pPr>
            <a:endParaRPr lang="en-IN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52" y="2083295"/>
            <a:ext cx="4625437" cy="371219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C:\Users\RDRL\Desktop\project\ppt_img\imgs\box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8" y="2195689"/>
            <a:ext cx="3483438" cy="35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DRL\Desktop\project\ppt_img\imgs\box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49" y="2195689"/>
            <a:ext cx="3599804" cy="35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dirty="0" smtClean="0"/>
              <a:t>Horn and </a:t>
            </a:r>
            <a:r>
              <a:rPr lang="en-US" dirty="0" err="1" smtClean="0"/>
              <a:t>Schunck</a:t>
            </a:r>
            <a:r>
              <a:rPr lang="en-US" dirty="0" smtClean="0"/>
              <a:t> 2D Output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102560" y="5832666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2D Image frame1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4554098" y="5856960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2D Image frame2</a:t>
            </a:r>
            <a:endParaRPr lang="en-IN" b="1" i="1" dirty="0"/>
          </a:p>
        </p:txBody>
      </p:sp>
      <p:sp>
        <p:nvSpPr>
          <p:cNvPr id="10" name="Rectangle 9"/>
          <p:cNvSpPr/>
          <p:nvPr/>
        </p:nvSpPr>
        <p:spPr>
          <a:xfrm>
            <a:off x="8814858" y="5877644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2D HS Optical Flow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6145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dirty="0" smtClean="0"/>
              <a:t>Horn and </a:t>
            </a:r>
            <a:r>
              <a:rPr lang="en-US" dirty="0" err="1" smtClean="0"/>
              <a:t>Schunck</a:t>
            </a:r>
            <a:r>
              <a:rPr lang="en-US" dirty="0" smtClean="0"/>
              <a:t> 3D Input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10" y="2383155"/>
            <a:ext cx="4828734" cy="2987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3" y="2383154"/>
            <a:ext cx="5047258" cy="2987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48360" y="5832666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3D Image frame1</a:t>
            </a:r>
            <a:endParaRPr lang="en-IN" b="1" i="1" dirty="0"/>
          </a:p>
        </p:txBody>
      </p:sp>
      <p:sp>
        <p:nvSpPr>
          <p:cNvPr id="7" name="Rectangle 6"/>
          <p:cNvSpPr/>
          <p:nvPr/>
        </p:nvSpPr>
        <p:spPr>
          <a:xfrm>
            <a:off x="7934175" y="5832666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3D Image frame2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308657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 and </a:t>
            </a:r>
            <a:r>
              <a:rPr lang="en-US" dirty="0" err="1"/>
              <a:t>Schunck</a:t>
            </a:r>
            <a:r>
              <a:rPr lang="en-US" dirty="0"/>
              <a:t> 3D </a:t>
            </a:r>
            <a:r>
              <a:rPr lang="en-US" dirty="0" smtClean="0"/>
              <a:t>Output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46" y="2178855"/>
            <a:ext cx="6877050" cy="353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79229" y="5856764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3D HS Optical Flow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96704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/>
              <a:t>Optical Flow </a:t>
            </a:r>
            <a:r>
              <a:rPr lang="en-US" dirty="0" smtClean="0"/>
              <a:t>Equation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2" descr="C:\Users\RDRL\Desktop\project\ppt_img\1.img_equ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3" y="2158430"/>
            <a:ext cx="7356512" cy="40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08003" y="3236861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856896" y="3174053"/>
            <a:ext cx="611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"/>
            <a:r>
              <a:rPr lang="en-US" sz="2000" dirty="0"/>
              <a:t>2</a:t>
            </a:r>
            <a:r>
              <a:rPr lang="en-US" sz="2000" dirty="0" smtClean="0"/>
              <a:t> Equations  and  3 unknowns  : ILL POSED PROBLEM</a:t>
            </a:r>
            <a:endParaRPr lang="en-US" sz="2000" dirty="0"/>
          </a:p>
        </p:txBody>
      </p:sp>
      <p:pic>
        <p:nvPicPr>
          <p:cNvPr id="5122" name="Picture 2" descr="C:\Users\RDRL\Desktop\final_presentation\final_ppt_imgs\3d_ofc_eq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8" y="2950246"/>
            <a:ext cx="52101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27028" y="4333675"/>
            <a:ext cx="104361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"/>
            <a:r>
              <a:rPr lang="en-US" sz="2000" dirty="0" err="1" smtClean="0"/>
              <a:t>Imiya</a:t>
            </a:r>
            <a:r>
              <a:rPr lang="en-US" sz="2000" dirty="0" smtClean="0"/>
              <a:t> and Kameda (2008) have  </a:t>
            </a:r>
            <a:r>
              <a:rPr lang="en-US" sz="2000" dirty="0"/>
              <a:t>introduced an additional </a:t>
            </a:r>
            <a:r>
              <a:rPr lang="en-US" sz="2000" dirty="0" smtClean="0"/>
              <a:t>Geometric Constraint (GC</a:t>
            </a:r>
            <a:r>
              <a:rPr lang="en-US" sz="2000" dirty="0"/>
              <a:t>) to the existing Optical Flow Constraint (OFC</a:t>
            </a:r>
            <a:r>
              <a:rPr lang="en-US" sz="2000" dirty="0" smtClean="0"/>
              <a:t>), Smoothness Constraint(SC) </a:t>
            </a:r>
            <a:r>
              <a:rPr lang="en-US" sz="2000" dirty="0"/>
              <a:t>to solve the </a:t>
            </a:r>
            <a:r>
              <a:rPr lang="en-US" sz="2000" dirty="0" smtClean="0"/>
              <a:t>3D </a:t>
            </a:r>
            <a:r>
              <a:rPr lang="en-US" sz="2000" dirty="0"/>
              <a:t>Optical Flow </a:t>
            </a:r>
            <a:r>
              <a:rPr lang="en-US" sz="2000" dirty="0" smtClean="0"/>
              <a:t>Equation.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36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D William Harvey Code Energy Functional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6621" y="5036669"/>
            <a:ext cx="10112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Constraints : </a:t>
            </a:r>
            <a:r>
              <a:rPr lang="en-US" sz="2000" dirty="0"/>
              <a:t>(motion based constraint</a:t>
            </a:r>
            <a:r>
              <a:rPr lang="en-US" sz="2000" dirty="0" smtClean="0"/>
              <a:t>) + (smoothness constraint) + (</a:t>
            </a:r>
            <a:r>
              <a:rPr lang="en-US" sz="2000" dirty="0"/>
              <a:t>geometric constraint)</a:t>
            </a:r>
          </a:p>
        </p:txBody>
      </p:sp>
      <p:pic>
        <p:nvPicPr>
          <p:cNvPr id="1026" name="Picture 2" descr="C:\Users\RDRL\Desktop\final_presentation\final_ppt_imgs\WHC E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32" y="2119989"/>
            <a:ext cx="8216776" cy="24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5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William Harvey Code Optical Flow Estimation Constraints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 descr="C:\Users\RDRL\Desktop\final_presentation\final_ppt_imgs\d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37" y="2311029"/>
            <a:ext cx="619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DRL\Desktop\final_presentation\final_ppt_imgs\3d_of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23" y="2234829"/>
            <a:ext cx="44577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DRL\Desktop\final_presentation\final_ppt_imgs\d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4" y="3285044"/>
            <a:ext cx="619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RDRL\Desktop\final_presentation\final_ppt_imgs\3d_s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2" y="3165981"/>
            <a:ext cx="56483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RDRL\Desktop\final_presentation\final_ppt_imgs\d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4" y="4220252"/>
            <a:ext cx="619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RDRL\Desktop\final_presentation\final_ppt_imgs\3d_g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23" y="4172627"/>
            <a:ext cx="6886576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900170" y="22171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i="1" dirty="0"/>
              <a:t>3</a:t>
            </a:r>
            <a:r>
              <a:rPr lang="en-IN" b="1" i="1" dirty="0" smtClean="0"/>
              <a:t>D Optical </a:t>
            </a:r>
            <a:r>
              <a:rPr lang="en-IN" b="1" i="1" dirty="0"/>
              <a:t>Flow Constraint (OFC) or </a:t>
            </a:r>
            <a:endParaRPr lang="en-IN" b="1" i="1" dirty="0" smtClean="0"/>
          </a:p>
          <a:p>
            <a:r>
              <a:rPr lang="en-IN" b="1" i="1" dirty="0" smtClean="0"/>
              <a:t> </a:t>
            </a:r>
            <a:r>
              <a:rPr lang="en-IN" b="1" i="1" dirty="0"/>
              <a:t>3</a:t>
            </a:r>
            <a:r>
              <a:rPr lang="en-IN" b="1" i="1" dirty="0" smtClean="0"/>
              <a:t>D Motion Constraint (MC</a:t>
            </a:r>
            <a:r>
              <a:rPr lang="en-IN" b="1" i="1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00170" y="3150021"/>
            <a:ext cx="5401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1" dirty="0" smtClean="0"/>
              <a:t>3D Smoothness Constraint(SC) or </a:t>
            </a:r>
          </a:p>
          <a:p>
            <a:r>
              <a:rPr lang="en-IN" b="1" i="1" dirty="0" smtClean="0"/>
              <a:t>3D Horn and </a:t>
            </a:r>
            <a:r>
              <a:rPr lang="en-IN" b="1" i="1" dirty="0" err="1" smtClean="0"/>
              <a:t>Schunck</a:t>
            </a:r>
            <a:r>
              <a:rPr lang="en-IN" b="1" i="1" dirty="0" smtClean="0"/>
              <a:t> Optical Flow Constraint (HS-OFC)</a:t>
            </a:r>
            <a:endParaRPr lang="en-IN" b="1" i="1" dirty="0"/>
          </a:p>
        </p:txBody>
      </p:sp>
      <p:sp>
        <p:nvSpPr>
          <p:cNvPr id="14" name="Rectangle 13"/>
          <p:cNvSpPr/>
          <p:nvPr/>
        </p:nvSpPr>
        <p:spPr>
          <a:xfrm>
            <a:off x="8325620" y="4192474"/>
            <a:ext cx="33179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1" dirty="0" smtClean="0"/>
              <a:t>3D Geometric Constraint(GC) or </a:t>
            </a:r>
          </a:p>
          <a:p>
            <a:r>
              <a:rPr lang="en-IN" b="1" i="1" dirty="0" smtClean="0"/>
              <a:t>3D Nagel  </a:t>
            </a:r>
            <a:r>
              <a:rPr lang="en-IN" b="1" i="1" dirty="0" err="1" smtClean="0"/>
              <a:t>Enkelmann</a:t>
            </a:r>
            <a:r>
              <a:rPr lang="en-IN" b="1" i="1" dirty="0" smtClean="0"/>
              <a:t> </a:t>
            </a:r>
          </a:p>
          <a:p>
            <a:r>
              <a:rPr lang="en-IN" b="1" i="1" dirty="0" smtClean="0"/>
              <a:t>Optical Flow Constraint (NE-OFC)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2543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 Harvey Code </a:t>
            </a:r>
            <a:r>
              <a:rPr lang="en-US" dirty="0" smtClean="0"/>
              <a:t>2D output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119" y="2044388"/>
            <a:ext cx="4202850" cy="39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39227" y="6004158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2D WHC Optical Flow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31239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Image </a:t>
            </a:r>
            <a:r>
              <a:rPr lang="en-IN" dirty="0"/>
              <a:t>Processing of certain problems </a:t>
            </a:r>
            <a:r>
              <a:rPr lang="en-IN" dirty="0" smtClean="0"/>
              <a:t>arising in </a:t>
            </a:r>
            <a:r>
              <a:rPr lang="en-IN" dirty="0"/>
              <a:t>the </a:t>
            </a:r>
            <a:r>
              <a:rPr lang="en-IN" dirty="0" smtClean="0"/>
              <a:t>field </a:t>
            </a:r>
            <a:r>
              <a:rPr lang="en-IN" dirty="0"/>
              <a:t>of Medical </a:t>
            </a:r>
            <a:r>
              <a:rPr lang="en-IN" dirty="0" smtClean="0"/>
              <a:t>Imaging.</a:t>
            </a:r>
            <a:r>
              <a:rPr lang="en-IN" dirty="0"/>
              <a:t>	</a:t>
            </a:r>
            <a:endParaRPr lang="en-IN" dirty="0" smtClean="0"/>
          </a:p>
          <a:p>
            <a:pPr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IN" dirty="0"/>
              <a:t>Our main interest is working on </a:t>
            </a:r>
            <a:r>
              <a:rPr lang="en-IN" dirty="0" smtClean="0"/>
              <a:t>Cardiac </a:t>
            </a:r>
            <a:r>
              <a:rPr lang="en-IN" dirty="0"/>
              <a:t>I</a:t>
            </a:r>
            <a:r>
              <a:rPr lang="en-IN" dirty="0" smtClean="0"/>
              <a:t>maging problems.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Two part work :</a:t>
            </a:r>
            <a:endParaRPr lang="en-IN" dirty="0"/>
          </a:p>
          <a:p>
            <a:pPr lvl="1">
              <a:buFont typeface="Wingdings" pitchFamily="2" charset="2"/>
              <a:buChar char="§"/>
            </a:pPr>
            <a:r>
              <a:rPr lang="en-IN" dirty="0"/>
              <a:t>Building a module in the 3D Slicer (20</a:t>
            </a:r>
            <a:r>
              <a:rPr lang="en-IN" dirty="0" smtClean="0"/>
              <a:t>%) 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 smtClean="0"/>
              <a:t>Motion </a:t>
            </a:r>
            <a:r>
              <a:rPr lang="en-IN" dirty="0"/>
              <a:t>E</a:t>
            </a:r>
            <a:r>
              <a:rPr lang="en-IN" dirty="0" smtClean="0"/>
              <a:t>stimation </a:t>
            </a:r>
            <a:r>
              <a:rPr lang="en-IN" dirty="0"/>
              <a:t>from a sequence of images </a:t>
            </a:r>
            <a:r>
              <a:rPr lang="en-IN" dirty="0" smtClean="0"/>
              <a:t>(80%)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dirty="0" err="1" smtClean="0"/>
              <a:t>Comparision</a:t>
            </a:r>
            <a:r>
              <a:rPr lang="en-US" dirty="0" smtClean="0"/>
              <a:t> of 3D Outputs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00" y="2566568"/>
            <a:ext cx="5195933" cy="267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37" y="2149114"/>
            <a:ext cx="5011245" cy="375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06581" y="57490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i="1" dirty="0" smtClean="0"/>
              <a:t>Horn and </a:t>
            </a:r>
            <a:r>
              <a:rPr lang="en-IN" b="1" i="1" dirty="0" err="1" smtClean="0"/>
              <a:t>Schunck</a:t>
            </a:r>
            <a:endParaRPr lang="en-IN" b="1" i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7729842" y="5759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William Harvey Code</a:t>
            </a:r>
            <a:endParaRPr lang="en-IN" b="1" i="1" dirty="0" smtClean="0"/>
          </a:p>
        </p:txBody>
      </p:sp>
    </p:spTree>
    <p:extLst>
      <p:ext uri="{BB962C8B-B14F-4D97-AF65-F5344CB8AC3E}">
        <p14:creationId xmlns:p14="http://schemas.microsoft.com/office/powerpoint/2010/main" val="193977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r>
              <a:rPr lang="en-IN" dirty="0"/>
              <a:t> </a:t>
            </a:r>
            <a:r>
              <a:rPr lang="en-IN" dirty="0" smtClean="0"/>
              <a:t>Convolutional </a:t>
            </a:r>
            <a:r>
              <a:rPr lang="en-IN" dirty="0"/>
              <a:t>Neural Networks(CNNs) </a:t>
            </a:r>
            <a:r>
              <a:rPr lang="en-IN" dirty="0" smtClean="0"/>
              <a:t>have outperformed  conventional</a:t>
            </a:r>
            <a:r>
              <a:rPr lang="en-IN" dirty="0"/>
              <a:t> </a:t>
            </a:r>
            <a:r>
              <a:rPr lang="en-IN" dirty="0" smtClean="0"/>
              <a:t> optical </a:t>
            </a:r>
            <a:r>
              <a:rPr lang="en-IN" dirty="0"/>
              <a:t>flow estimation </a:t>
            </a:r>
            <a:r>
              <a:rPr lang="en-IN" dirty="0" smtClean="0"/>
              <a:t>methods.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Improvements to </a:t>
            </a:r>
            <a:r>
              <a:rPr lang="en-IN" dirty="0" err="1" smtClean="0"/>
              <a:t>LiteFlowNet</a:t>
            </a:r>
            <a:r>
              <a:rPr lang="en-IN" dirty="0" smtClean="0"/>
              <a:t>(2018</a:t>
            </a:r>
            <a:r>
              <a:rPr lang="en-IN" dirty="0"/>
              <a:t>) by </a:t>
            </a:r>
            <a:r>
              <a:rPr lang="en-IN" dirty="0" err="1"/>
              <a:t>C.C.Loy</a:t>
            </a:r>
            <a:r>
              <a:rPr lang="en-IN" dirty="0"/>
              <a:t> et.al., </a:t>
            </a:r>
            <a:r>
              <a:rPr lang="en-IN" dirty="0" smtClean="0"/>
              <a:t>to work on Particle Image </a:t>
            </a:r>
            <a:r>
              <a:rPr lang="en-IN" dirty="0" err="1" smtClean="0"/>
              <a:t>Velocimetry</a:t>
            </a:r>
            <a:r>
              <a:rPr lang="en-IN" dirty="0" smtClean="0"/>
              <a:t> (PIV) datasets.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Adding an extra layer to </a:t>
            </a:r>
            <a:r>
              <a:rPr lang="en-US" dirty="0" err="1" smtClean="0">
                <a:solidFill>
                  <a:srgbClr val="FF0000"/>
                </a:solidFill>
              </a:rPr>
              <a:t>LiteFlowNet</a:t>
            </a:r>
            <a:r>
              <a:rPr lang="en-US" dirty="0" smtClean="0">
                <a:solidFill>
                  <a:srgbClr val="FF0000"/>
                </a:solidFill>
              </a:rPr>
              <a:t>, to generate fluid-flow based optical flow output.</a:t>
            </a:r>
            <a:endParaRPr lang="en-IN" dirty="0" smtClean="0">
              <a:solidFill>
                <a:srgbClr val="FF0000"/>
              </a:solidFill>
            </a:endParaRPr>
          </a:p>
          <a:p>
            <a:endParaRPr lang="en-IN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dirty="0" smtClean="0"/>
              <a:t>Deep Learning for Optical Flow Estimation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297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 smtClean="0"/>
              <a:t>LiteFlowNet</a:t>
            </a:r>
            <a:r>
              <a:rPr lang="en-US" sz="3200" b="1" dirty="0" smtClean="0"/>
              <a:t>: A Light weight Convolutional Neural Network for Optical Flow Estimation [CVPR 2018]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044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7" y="2076060"/>
            <a:ext cx="11608426" cy="335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51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LiteFlowNet</a:t>
            </a:r>
            <a:r>
              <a:rPr lang="en-US" dirty="0" smtClean="0"/>
              <a:t>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370" y="1884372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State of the art CNN model developed based on Horn and </a:t>
            </a:r>
            <a:r>
              <a:rPr lang="en-US" dirty="0" err="1" smtClean="0"/>
              <a:t>Schunck</a:t>
            </a:r>
            <a:r>
              <a:rPr lang="en-US" dirty="0" smtClean="0"/>
              <a:t> Method (1981), for computing 2D </a:t>
            </a:r>
            <a:r>
              <a:rPr lang="en-US" dirty="0"/>
              <a:t>O</a:t>
            </a:r>
            <a:r>
              <a:rPr lang="en-US" dirty="0" smtClean="0"/>
              <a:t>ptical </a:t>
            </a:r>
            <a:r>
              <a:rPr lang="en-US" dirty="0"/>
              <a:t>F</a:t>
            </a:r>
            <a:r>
              <a:rPr lang="en-US" dirty="0" smtClean="0"/>
              <a:t>low.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IN" dirty="0" smtClean="0"/>
              <a:t>Cascaded </a:t>
            </a:r>
            <a:r>
              <a:rPr lang="en-IN" dirty="0"/>
              <a:t>Flow Inference module </a:t>
            </a:r>
            <a:r>
              <a:rPr lang="en-IN" dirty="0" smtClean="0"/>
              <a:t> -  HS Data </a:t>
            </a:r>
            <a:r>
              <a:rPr lang="en-IN" dirty="0"/>
              <a:t>Fidelity </a:t>
            </a:r>
            <a:r>
              <a:rPr lang="en-IN" dirty="0" smtClean="0"/>
              <a:t>term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</a:t>
            </a:r>
            <a:r>
              <a:rPr lang="en-IN" dirty="0" smtClean="0"/>
              <a:t>Regularization </a:t>
            </a:r>
            <a:r>
              <a:rPr lang="en-IN" dirty="0"/>
              <a:t>module </a:t>
            </a:r>
            <a:r>
              <a:rPr lang="en-IN" dirty="0" smtClean="0"/>
              <a:t> - HS Regularization term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HS stands for Horn and </a:t>
            </a:r>
            <a:r>
              <a:rPr lang="en-US" dirty="0" err="1" smtClean="0"/>
              <a:t>Schunck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WHC stands for William Harvey Code</a:t>
            </a:r>
          </a:p>
          <a:p>
            <a:pPr marL="0" indent="0">
              <a:buNone/>
            </a:pPr>
            <a:r>
              <a:rPr lang="en-US" dirty="0" smtClean="0"/>
              <a:t>LFN stands for </a:t>
            </a:r>
            <a:r>
              <a:rPr lang="en-US" dirty="0" err="1" smtClean="0"/>
              <a:t>LiteFlowNet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2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LiteFlowNet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52849"/>
            <a:ext cx="10058400" cy="360955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dirty="0" err="1" smtClean="0"/>
              <a:t>LiteFlowNet</a:t>
            </a:r>
            <a:r>
              <a:rPr lang="en-US" dirty="0" smtClean="0"/>
              <a:t> Output on Box Images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6" y="2758131"/>
            <a:ext cx="3438659" cy="16000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98" y="2745062"/>
            <a:ext cx="3745598" cy="16000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1146" y="2758131"/>
            <a:ext cx="3710145" cy="15869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25287" y="4583415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frame1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5017010" y="4583415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frame2</a:t>
            </a:r>
            <a:endParaRPr lang="en-IN" b="1" i="1" dirty="0"/>
          </a:p>
        </p:txBody>
      </p:sp>
      <p:sp>
        <p:nvSpPr>
          <p:cNvPr id="10" name="Rectangle 9"/>
          <p:cNvSpPr/>
          <p:nvPr/>
        </p:nvSpPr>
        <p:spPr>
          <a:xfrm>
            <a:off x="9003236" y="4583415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LFN Optical Flow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382371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dirty="0" err="1" smtClean="0"/>
              <a:t>LiteFlowNet</a:t>
            </a:r>
            <a:r>
              <a:rPr lang="en-US" dirty="0" smtClean="0"/>
              <a:t> Output on Sphere Images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8" y="2975020"/>
            <a:ext cx="3449967" cy="179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12" y="2975020"/>
            <a:ext cx="3383597" cy="179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06" y="2975020"/>
            <a:ext cx="3723689" cy="1798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343524" y="4985558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frame1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5297123" y="4985558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frame2</a:t>
            </a:r>
            <a:endParaRPr lang="en-IN" b="1" i="1" dirty="0"/>
          </a:p>
        </p:txBody>
      </p:sp>
      <p:sp>
        <p:nvSpPr>
          <p:cNvPr id="10" name="Rectangle 9"/>
          <p:cNvSpPr/>
          <p:nvPr/>
        </p:nvSpPr>
        <p:spPr>
          <a:xfrm>
            <a:off x="9031569" y="4985558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LFN Optical Flow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9475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Variational</a:t>
            </a:r>
            <a:r>
              <a:rPr lang="en-US" sz="4000" dirty="0" smtClean="0"/>
              <a:t> based Horn and </a:t>
            </a:r>
            <a:r>
              <a:rPr lang="en-US" sz="4000" dirty="0" err="1" smtClean="0"/>
              <a:t>Schunck</a:t>
            </a:r>
            <a:r>
              <a:rPr lang="en-US" sz="4000" dirty="0" smtClean="0"/>
              <a:t> with geometric constraint </a:t>
            </a:r>
            <a:r>
              <a:rPr lang="en-US" sz="4000" dirty="0"/>
              <a:t>o</a:t>
            </a:r>
            <a:r>
              <a:rPr lang="en-US" sz="4000" dirty="0" smtClean="0"/>
              <a:t>utput on Sphere Images</a:t>
            </a:r>
            <a:endParaRPr lang="en-IN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8" y="2975020"/>
            <a:ext cx="3449967" cy="179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12" y="2975020"/>
            <a:ext cx="3383597" cy="179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06" y="2975020"/>
            <a:ext cx="3723689" cy="179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06" y="2975020"/>
            <a:ext cx="3821851" cy="1798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53373" y="4987022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frame1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5310000" y="4987022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Image frame2</a:t>
            </a:r>
            <a:endParaRPr lang="en-IN" b="1" i="1" dirty="0"/>
          </a:p>
        </p:txBody>
      </p:sp>
      <p:sp>
        <p:nvSpPr>
          <p:cNvPr id="10" name="Rectangle 9"/>
          <p:cNvSpPr/>
          <p:nvPr/>
        </p:nvSpPr>
        <p:spPr>
          <a:xfrm>
            <a:off x="9045950" y="4987022"/>
            <a:ext cx="2392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HS with GC Optical Flow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09139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dirty="0" err="1" smtClean="0"/>
              <a:t>LiteFlowNet</a:t>
            </a:r>
            <a:r>
              <a:rPr lang="en-US" dirty="0" smtClean="0"/>
              <a:t> Output on PIV Images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5" y="2975020"/>
            <a:ext cx="3515932" cy="179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181" y="2975020"/>
            <a:ext cx="3528812" cy="179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46" y="2975020"/>
            <a:ext cx="3528812" cy="1798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9186758" y="4894723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LFN Optical Flow 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4908269" y="4894723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PIV Image frame2</a:t>
            </a:r>
            <a:endParaRPr lang="en-IN" b="1" i="1" dirty="0"/>
          </a:p>
        </p:txBody>
      </p:sp>
      <p:sp>
        <p:nvSpPr>
          <p:cNvPr id="10" name="Rectangle 9"/>
          <p:cNvSpPr/>
          <p:nvPr/>
        </p:nvSpPr>
        <p:spPr>
          <a:xfrm>
            <a:off x="1161073" y="4894723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PIV Image frame1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72060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66671" y="643944"/>
            <a:ext cx="5251450" cy="14493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Extending </a:t>
            </a:r>
            <a:r>
              <a:rPr lang="en-US" dirty="0" err="1" smtClean="0"/>
              <a:t>LiteFlowNet</a:t>
            </a:r>
            <a:r>
              <a:rPr lang="en-US" dirty="0" smtClean="0"/>
              <a:t> to generate Fluid based Optical flow output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5286" y="582689"/>
            <a:ext cx="2601934" cy="540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RDRL\Desktop\final_presentation\final_ppt_imgs\ch7\wfor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6" y="3061537"/>
            <a:ext cx="3743950" cy="21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DRL\Desktop\final_presentation\final_ppt_imgs\ch7\wfor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784" y="3061537"/>
            <a:ext cx="3685756" cy="21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46114" y="5345484"/>
            <a:ext cx="2392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 smtClean="0"/>
              <a:t>Waterflow</a:t>
            </a:r>
            <a:r>
              <a:rPr lang="en-US" b="1" i="1" dirty="0" smtClean="0"/>
              <a:t> Image frame1</a:t>
            </a:r>
            <a:endParaRPr lang="en-IN" b="1" i="1" dirty="0"/>
          </a:p>
        </p:txBody>
      </p:sp>
      <p:sp>
        <p:nvSpPr>
          <p:cNvPr id="8" name="Rectangle 7"/>
          <p:cNvSpPr/>
          <p:nvPr/>
        </p:nvSpPr>
        <p:spPr>
          <a:xfrm>
            <a:off x="4984344" y="5406739"/>
            <a:ext cx="2392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 smtClean="0"/>
              <a:t>Waterflow</a:t>
            </a:r>
            <a:r>
              <a:rPr lang="en-US" b="1" i="1" dirty="0" smtClean="0"/>
              <a:t> Image frame2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60555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P</a:t>
            </a:r>
            <a:r>
              <a:rPr lang="en-US" dirty="0" smtClean="0"/>
              <a:t>art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/>
              <a:t>Development of 2 </a:t>
            </a:r>
            <a:r>
              <a:rPr lang="en-IN" dirty="0"/>
              <a:t>Modules in 3D Slicer</a:t>
            </a: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3D Image Brightness Threshold Module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3D Volumetric Image Segmentation Module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Optical Flow Estimation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2D and 3D Horn and </a:t>
            </a:r>
            <a:r>
              <a:rPr lang="en-US" sz="2000" dirty="0" err="1" smtClean="0">
                <a:solidFill>
                  <a:schemeClr val="tx1"/>
                </a:solidFill>
              </a:rPr>
              <a:t>Schunck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Optical Flow </a:t>
            </a:r>
            <a:r>
              <a:rPr lang="en-IN" sz="2000" dirty="0" smtClean="0">
                <a:solidFill>
                  <a:schemeClr val="tx1"/>
                </a:solidFill>
              </a:rPr>
              <a:t>Estimation.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2D and 3D William Harvey Code Optical Flow Estimation.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IN" sz="2000" dirty="0" smtClean="0">
                <a:solidFill>
                  <a:schemeClr val="tx1"/>
                </a:solidFill>
              </a:rPr>
              <a:t>Improving </a:t>
            </a:r>
            <a:r>
              <a:rPr lang="en-IN" sz="2000" dirty="0">
                <a:solidFill>
                  <a:schemeClr val="tx1"/>
                </a:solidFill>
              </a:rPr>
              <a:t>a Horn-</a:t>
            </a:r>
            <a:r>
              <a:rPr lang="en-IN" sz="2000" dirty="0" err="1">
                <a:solidFill>
                  <a:schemeClr val="tx1"/>
                </a:solidFill>
              </a:rPr>
              <a:t>Schunck</a:t>
            </a:r>
            <a:r>
              <a:rPr lang="en-IN" sz="2000" dirty="0">
                <a:solidFill>
                  <a:schemeClr val="tx1"/>
                </a:solidFill>
              </a:rPr>
              <a:t> based </a:t>
            </a:r>
            <a:r>
              <a:rPr lang="en-IN" sz="2000" dirty="0" smtClean="0">
                <a:solidFill>
                  <a:schemeClr val="tx1"/>
                </a:solidFill>
              </a:rPr>
              <a:t>CNN </a:t>
            </a:r>
            <a:r>
              <a:rPr lang="en-IN" sz="2000" dirty="0" err="1">
                <a:solidFill>
                  <a:schemeClr val="tx1"/>
                </a:solidFill>
              </a:rPr>
              <a:t>LiteFlowNet</a:t>
            </a:r>
            <a:r>
              <a:rPr lang="en-IN" sz="2000" dirty="0">
                <a:solidFill>
                  <a:schemeClr val="tx1"/>
                </a:solidFill>
              </a:rPr>
              <a:t>(2018</a:t>
            </a:r>
            <a:r>
              <a:rPr lang="en-IN" sz="2000" dirty="0" smtClean="0">
                <a:solidFill>
                  <a:schemeClr val="tx1"/>
                </a:solidFill>
              </a:rPr>
              <a:t>) for various datasets.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Re-</a:t>
            </a:r>
            <a:r>
              <a:rPr lang="en-IN" sz="2000" dirty="0" smtClean="0">
                <a:solidFill>
                  <a:schemeClr val="tx1"/>
                </a:solidFill>
              </a:rPr>
              <a:t>adapting </a:t>
            </a:r>
            <a:r>
              <a:rPr lang="en-IN" sz="2000" dirty="0" err="1">
                <a:solidFill>
                  <a:schemeClr val="tx1"/>
                </a:solidFill>
              </a:rPr>
              <a:t>LiteFlowNet</a:t>
            </a:r>
            <a:r>
              <a:rPr lang="en-IN" sz="2000" dirty="0">
                <a:solidFill>
                  <a:schemeClr val="tx1"/>
                </a:solidFill>
              </a:rPr>
              <a:t> model for </a:t>
            </a:r>
            <a:r>
              <a:rPr lang="en-IN" sz="2000" dirty="0" smtClean="0">
                <a:solidFill>
                  <a:schemeClr val="tx1"/>
                </a:solidFill>
              </a:rPr>
              <a:t>fluid based motion estimation.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lvl="2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3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2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9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C:\Users\RDRL\Desktop\final_presentation\final_ppt_imgs\ch4\trai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48" y="1841679"/>
            <a:ext cx="6109107" cy="43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578" y="238913"/>
            <a:ext cx="10058400" cy="1449387"/>
          </a:xfrm>
        </p:spPr>
        <p:txBody>
          <a:bodyPr/>
          <a:lstStyle/>
          <a:p>
            <a:r>
              <a:rPr lang="en-US" dirty="0" smtClean="0"/>
              <a:t>Training Phase</a:t>
            </a:r>
            <a:endParaRPr lang="en-IN" dirty="0"/>
          </a:p>
        </p:txBody>
      </p:sp>
      <p:pic>
        <p:nvPicPr>
          <p:cNvPr id="2051" name="Picture 3" descr="C:\Users\RDRL\Desktop\final_presentation\final_ppt_imgs\ch7\hssl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58" y="2249267"/>
            <a:ext cx="1175256" cy="132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DRL\Desktop\final_presentation\final_ppt_imgs\ch7\cesl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58" y="4716676"/>
            <a:ext cx="1175256" cy="132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RDRL\Desktop\final_presentation\final_ppt_imgs\ch7\HS5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418" y="2100955"/>
            <a:ext cx="2877846" cy="16187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RDRL\Desktop\final_presentation\final_ppt_imgs\ch7\CE5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418" y="4522914"/>
            <a:ext cx="2877846" cy="16187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2725683"/>
            <a:ext cx="2392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Rigid Body based</a:t>
            </a:r>
          </a:p>
          <a:p>
            <a:r>
              <a:rPr lang="en-US" b="1" i="1" dirty="0" smtClean="0"/>
              <a:t> Flow  - HS51</a:t>
            </a:r>
            <a:endParaRPr lang="en-IN" b="1" i="1" dirty="0"/>
          </a:p>
        </p:txBody>
      </p:sp>
      <p:sp>
        <p:nvSpPr>
          <p:cNvPr id="13" name="Rectangle 12"/>
          <p:cNvSpPr/>
          <p:nvPr/>
        </p:nvSpPr>
        <p:spPr>
          <a:xfrm>
            <a:off x="-1" y="5157454"/>
            <a:ext cx="2392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Fluid Body based</a:t>
            </a:r>
          </a:p>
          <a:p>
            <a:r>
              <a:rPr lang="en-US" b="1" i="1" dirty="0" smtClean="0"/>
              <a:t> Flow  - CE51</a:t>
            </a:r>
            <a:endParaRPr lang="en-IN" b="1" i="1" dirty="0"/>
          </a:p>
        </p:txBody>
      </p:sp>
      <p:pic>
        <p:nvPicPr>
          <p:cNvPr id="15" name="Picture 2" descr="C:\Users\RDRL\Desktop\final_presentation\final_ppt_imgs\ch7\wforg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778" y="391548"/>
            <a:ext cx="2033988" cy="11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RDRL\Desktop\final_presentation\final_ppt_imgs\ch7\wforg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940" y="391548"/>
            <a:ext cx="2002373" cy="11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1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Losses for 500 Epochs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23" y="2090733"/>
            <a:ext cx="6248917" cy="375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5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Phase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608" y="2017400"/>
            <a:ext cx="681867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DRL\Desktop\final_presentation\final_ppt_imgs\ch7\HS5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01" y="2017400"/>
            <a:ext cx="2384010" cy="12188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DRL\Desktop\final_presentation\final_ppt_imgs\ch7\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01" y="4155500"/>
            <a:ext cx="2384010" cy="1227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2274485"/>
            <a:ext cx="2392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IN: Rigid Body </a:t>
            </a:r>
          </a:p>
          <a:p>
            <a:r>
              <a:rPr lang="en-US" b="1" i="1" dirty="0" smtClean="0"/>
              <a:t>based</a:t>
            </a:r>
          </a:p>
          <a:p>
            <a:r>
              <a:rPr lang="en-US" b="1" i="1" dirty="0" smtClean="0"/>
              <a:t>Flow  </a:t>
            </a:r>
          </a:p>
          <a:p>
            <a:r>
              <a:rPr lang="en-US" b="1" i="1" dirty="0" smtClean="0"/>
              <a:t>LFN57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-1" y="4446298"/>
            <a:ext cx="2392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OU : Our </a:t>
            </a:r>
          </a:p>
          <a:p>
            <a:r>
              <a:rPr lang="en-US" b="1" i="1" dirty="0" smtClean="0"/>
              <a:t>model</a:t>
            </a:r>
          </a:p>
          <a:p>
            <a:r>
              <a:rPr lang="en-US" b="1" i="1" dirty="0" smtClean="0"/>
              <a:t>Output</a:t>
            </a:r>
            <a:endParaRPr lang="en-IN" b="1" i="1" dirty="0"/>
          </a:p>
        </p:txBody>
      </p:sp>
      <p:pic>
        <p:nvPicPr>
          <p:cNvPr id="1029" name="Picture 5" descr="C:\Users\RDRL\Desktop\final_presentation\final_ppt_imgs\ch7\CE5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92" y="2017401"/>
            <a:ext cx="2384010" cy="12188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664990" y="3645750"/>
            <a:ext cx="2392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GT : Fluid based Flow  </a:t>
            </a:r>
          </a:p>
          <a:p>
            <a:r>
              <a:rPr lang="en-US" b="1" i="1" dirty="0" smtClean="0"/>
              <a:t>CE57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1099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Fluid Flow Outputs generated by LFN with an Additional Layer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5" y="3107834"/>
            <a:ext cx="3027988" cy="1708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968" y="3107834"/>
            <a:ext cx="3237385" cy="1708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615" y="3107834"/>
            <a:ext cx="3324181" cy="1708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855753" y="5267059"/>
            <a:ext cx="3326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 smtClean="0"/>
              <a:t>LiteFlowNet</a:t>
            </a:r>
            <a:r>
              <a:rPr lang="en-US" b="1" i="1" dirty="0" smtClean="0"/>
              <a:t> Optical Flow</a:t>
            </a:r>
            <a:endParaRPr lang="en-IN" b="1" i="1" dirty="0"/>
          </a:p>
        </p:txBody>
      </p:sp>
      <p:sp>
        <p:nvSpPr>
          <p:cNvPr id="8" name="Rectangle 7"/>
          <p:cNvSpPr/>
          <p:nvPr/>
        </p:nvSpPr>
        <p:spPr>
          <a:xfrm>
            <a:off x="4468968" y="5267059"/>
            <a:ext cx="3505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Continuity Equation Optical Flow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1511120" y="2608586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Input Image</a:t>
            </a:r>
            <a:endParaRPr lang="en-IN" b="1" i="1" dirty="0"/>
          </a:p>
        </p:txBody>
      </p:sp>
      <p:sp>
        <p:nvSpPr>
          <p:cNvPr id="10" name="Rectangle 9"/>
          <p:cNvSpPr/>
          <p:nvPr/>
        </p:nvSpPr>
        <p:spPr>
          <a:xfrm>
            <a:off x="5012028" y="2602761"/>
            <a:ext cx="2694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Label Image</a:t>
            </a:r>
            <a:endParaRPr lang="en-IN" b="1" i="1" dirty="0"/>
          </a:p>
        </p:txBody>
      </p:sp>
      <p:sp>
        <p:nvSpPr>
          <p:cNvPr id="11" name="Rectangle 10"/>
          <p:cNvSpPr/>
          <p:nvPr/>
        </p:nvSpPr>
        <p:spPr>
          <a:xfrm>
            <a:off x="9144000" y="2594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Output Image</a:t>
            </a:r>
            <a:endParaRPr lang="en-IN" b="1" i="1" dirty="0"/>
          </a:p>
        </p:txBody>
      </p:sp>
      <p:sp>
        <p:nvSpPr>
          <p:cNvPr id="12" name="Rectangle 11"/>
          <p:cNvSpPr/>
          <p:nvPr/>
        </p:nvSpPr>
        <p:spPr>
          <a:xfrm>
            <a:off x="8373098" y="52670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(LFN + Additional Layer) </a:t>
            </a:r>
          </a:p>
          <a:p>
            <a:r>
              <a:rPr lang="en-US" b="1" i="1" dirty="0" smtClean="0"/>
              <a:t>Our </a:t>
            </a:r>
            <a:r>
              <a:rPr lang="en-US" b="1" i="1" dirty="0"/>
              <a:t>M</a:t>
            </a:r>
            <a:r>
              <a:rPr lang="en-US" b="1" i="1" dirty="0" smtClean="0"/>
              <a:t>odel Optical Flow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02756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Fluid Flow Outputs generated by LFN with an Additional Layer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765" y="3110645"/>
            <a:ext cx="3027988" cy="17032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669" y="3107834"/>
            <a:ext cx="3037982" cy="1708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1267" y="3107834"/>
            <a:ext cx="3037982" cy="1708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68968" y="5267059"/>
            <a:ext cx="3505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Continuity Equation Optical Flow</a:t>
            </a:r>
            <a:endParaRPr lang="en-IN" b="1" i="1" dirty="0"/>
          </a:p>
        </p:txBody>
      </p:sp>
      <p:sp>
        <p:nvSpPr>
          <p:cNvPr id="9" name="Rectangle 8"/>
          <p:cNvSpPr/>
          <p:nvPr/>
        </p:nvSpPr>
        <p:spPr>
          <a:xfrm>
            <a:off x="1511120" y="2608586"/>
            <a:ext cx="23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Input Image</a:t>
            </a:r>
            <a:endParaRPr lang="en-IN" b="1" i="1" dirty="0"/>
          </a:p>
        </p:txBody>
      </p:sp>
      <p:sp>
        <p:nvSpPr>
          <p:cNvPr id="10" name="Rectangle 9"/>
          <p:cNvSpPr/>
          <p:nvPr/>
        </p:nvSpPr>
        <p:spPr>
          <a:xfrm>
            <a:off x="5012028" y="2602761"/>
            <a:ext cx="2694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Label Image</a:t>
            </a:r>
            <a:endParaRPr lang="en-IN" b="1" i="1" dirty="0"/>
          </a:p>
        </p:txBody>
      </p:sp>
      <p:sp>
        <p:nvSpPr>
          <p:cNvPr id="11" name="Rectangle 10"/>
          <p:cNvSpPr/>
          <p:nvPr/>
        </p:nvSpPr>
        <p:spPr>
          <a:xfrm>
            <a:off x="9144000" y="2594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Output Image</a:t>
            </a:r>
            <a:endParaRPr lang="en-IN" b="1" i="1" dirty="0"/>
          </a:p>
        </p:txBody>
      </p:sp>
      <p:sp>
        <p:nvSpPr>
          <p:cNvPr id="12" name="Rectangle 11"/>
          <p:cNvSpPr/>
          <p:nvPr/>
        </p:nvSpPr>
        <p:spPr>
          <a:xfrm>
            <a:off x="8373098" y="52670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(LFN + Additional Layer) </a:t>
            </a:r>
          </a:p>
          <a:p>
            <a:r>
              <a:rPr lang="en-US" b="1" i="1" dirty="0" smtClean="0"/>
              <a:t>Our </a:t>
            </a:r>
            <a:r>
              <a:rPr lang="en-US" b="1" i="1" dirty="0"/>
              <a:t>M</a:t>
            </a:r>
            <a:r>
              <a:rPr lang="en-US" b="1" i="1" dirty="0" smtClean="0"/>
              <a:t>odel Optical Flow</a:t>
            </a:r>
            <a:endParaRPr lang="en-IN" b="1" i="1" dirty="0"/>
          </a:p>
        </p:txBody>
      </p:sp>
      <p:sp>
        <p:nvSpPr>
          <p:cNvPr id="13" name="Rectangle 12"/>
          <p:cNvSpPr/>
          <p:nvPr/>
        </p:nvSpPr>
        <p:spPr>
          <a:xfrm>
            <a:off x="875765" y="5276318"/>
            <a:ext cx="3326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 smtClean="0"/>
              <a:t>LiteFlowNet</a:t>
            </a:r>
            <a:r>
              <a:rPr lang="en-US" b="1" i="1" dirty="0" smtClean="0"/>
              <a:t> Optical Flow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24810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2 Part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Development of 2 </a:t>
            </a:r>
            <a:r>
              <a:rPr lang="en-IN" dirty="0"/>
              <a:t>Modules in 3D Slicer</a:t>
            </a: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3D Image Brightness Threshold Module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3D Volumetric Image Segmentation Module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Optical </a:t>
            </a:r>
            <a:r>
              <a:rPr lang="en-US" dirty="0"/>
              <a:t>Flow Estimation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2D and 3D Horn and </a:t>
            </a:r>
            <a:r>
              <a:rPr lang="en-US" sz="2000" dirty="0" err="1">
                <a:solidFill>
                  <a:schemeClr val="tx1"/>
                </a:solidFill>
              </a:rPr>
              <a:t>Schunck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Optical Flow Estimation.</a:t>
            </a:r>
            <a:endParaRPr lang="en-US" sz="20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2D and 3D William Harvey Code Optical Flow Estimation.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Improving a Horn-</a:t>
            </a:r>
            <a:r>
              <a:rPr lang="en-IN" sz="2000" dirty="0" err="1">
                <a:solidFill>
                  <a:schemeClr val="tx1"/>
                </a:solidFill>
              </a:rPr>
              <a:t>Schunck</a:t>
            </a:r>
            <a:r>
              <a:rPr lang="en-IN" sz="2000" dirty="0">
                <a:solidFill>
                  <a:schemeClr val="tx1"/>
                </a:solidFill>
              </a:rPr>
              <a:t> based CNN </a:t>
            </a:r>
            <a:r>
              <a:rPr lang="en-IN" sz="2000" dirty="0" err="1">
                <a:solidFill>
                  <a:schemeClr val="tx1"/>
                </a:solidFill>
              </a:rPr>
              <a:t>LiteFlowNet</a:t>
            </a:r>
            <a:r>
              <a:rPr lang="en-IN" sz="2000" dirty="0">
                <a:solidFill>
                  <a:schemeClr val="tx1"/>
                </a:solidFill>
              </a:rPr>
              <a:t>(2018) for various datasets.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 Re-</a:t>
            </a:r>
            <a:r>
              <a:rPr lang="en-IN" sz="2000" dirty="0">
                <a:solidFill>
                  <a:schemeClr val="tx1"/>
                </a:solidFill>
              </a:rPr>
              <a:t>adapting </a:t>
            </a:r>
            <a:r>
              <a:rPr lang="en-IN" sz="2000" dirty="0" err="1">
                <a:solidFill>
                  <a:schemeClr val="tx1"/>
                </a:solidFill>
              </a:rPr>
              <a:t>LiteFlowNet</a:t>
            </a:r>
            <a:r>
              <a:rPr lang="en-IN" sz="2000" dirty="0">
                <a:solidFill>
                  <a:schemeClr val="tx1"/>
                </a:solidFill>
              </a:rPr>
              <a:t> model for fluid based motion estimation.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/>
              <a:t>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IN" dirty="0"/>
              <a:t>A</a:t>
            </a:r>
            <a:r>
              <a:rPr lang="en-IN" dirty="0" smtClean="0"/>
              <a:t>ccuracy </a:t>
            </a:r>
            <a:r>
              <a:rPr lang="en-IN" dirty="0"/>
              <a:t>and Loss reduction, Output </a:t>
            </a:r>
            <a:r>
              <a:rPr lang="en-IN" dirty="0" smtClean="0"/>
              <a:t>Generation  by </a:t>
            </a:r>
            <a:r>
              <a:rPr lang="en-IN" dirty="0"/>
              <a:t>l</a:t>
            </a:r>
            <a:r>
              <a:rPr lang="en-IN" dirty="0" smtClean="0"/>
              <a:t>arge amounts of data.</a:t>
            </a:r>
          </a:p>
          <a:p>
            <a:pPr>
              <a:buFont typeface="Wingdings" pitchFamily="2" charset="2"/>
              <a:buChar char="§"/>
            </a:pPr>
            <a:r>
              <a:rPr lang="en-IN" dirty="0"/>
              <a:t> </a:t>
            </a:r>
            <a:r>
              <a:rPr lang="en-IN" dirty="0" smtClean="0"/>
              <a:t>Diversified fluid </a:t>
            </a:r>
            <a:r>
              <a:rPr lang="en-IN" dirty="0"/>
              <a:t>body </a:t>
            </a:r>
            <a:r>
              <a:rPr lang="en-IN" dirty="0" smtClean="0"/>
              <a:t>image sources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IN" dirty="0" err="1" smtClean="0"/>
              <a:t>LiteFlowNet</a:t>
            </a:r>
            <a:r>
              <a:rPr lang="en-IN" dirty="0" smtClean="0"/>
              <a:t> on 3D Images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dirty="0" err="1" smtClean="0"/>
              <a:t>LiteFlowNet</a:t>
            </a:r>
            <a:r>
              <a:rPr lang="en-US" dirty="0" smtClean="0"/>
              <a:t> on </a:t>
            </a:r>
            <a:r>
              <a:rPr lang="en-US" dirty="0" err="1" smtClean="0"/>
              <a:t>Variational</a:t>
            </a:r>
            <a:r>
              <a:rPr lang="en-US" dirty="0" smtClean="0"/>
              <a:t> based Methods</a:t>
            </a:r>
            <a:endParaRPr lang="en-IN" dirty="0" smtClean="0"/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Various types </a:t>
            </a:r>
            <a:r>
              <a:rPr lang="en-IN" dirty="0"/>
              <a:t>of Image Processing </a:t>
            </a:r>
            <a:r>
              <a:rPr lang="en-IN" dirty="0" smtClean="0"/>
              <a:t>operations by 3D </a:t>
            </a:r>
            <a:r>
              <a:rPr lang="en-IN" dirty="0"/>
              <a:t>S</a:t>
            </a:r>
            <a:r>
              <a:rPr lang="en-IN" dirty="0" smtClean="0"/>
              <a:t>egmentation Module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[1]  </a:t>
            </a:r>
            <a:r>
              <a:rPr lang="en-US" dirty="0"/>
              <a:t>B.K.P. Horn and B.G. </a:t>
            </a:r>
            <a:r>
              <a:rPr lang="en-US" dirty="0" err="1"/>
              <a:t>Schunck</a:t>
            </a:r>
            <a:r>
              <a:rPr lang="en-US" dirty="0"/>
              <a:t>, </a:t>
            </a:r>
            <a:r>
              <a:rPr lang="en-US" i="1" dirty="0"/>
              <a:t>Determining optical flow</a:t>
            </a:r>
            <a:r>
              <a:rPr lang="en-US" dirty="0"/>
              <a:t>, Artificial Intelligence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	 </a:t>
            </a:r>
            <a:r>
              <a:rPr lang="en-US" dirty="0" err="1"/>
              <a:t>vol</a:t>
            </a:r>
            <a:r>
              <a:rPr lang="en-US" dirty="0"/>
              <a:t> 17, </a:t>
            </a:r>
            <a:r>
              <a:rPr lang="en-US" dirty="0" err="1"/>
              <a:t>pp</a:t>
            </a:r>
            <a:r>
              <a:rPr lang="en-US" dirty="0"/>
              <a:t> 185–203, (1981).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2</a:t>
            </a:r>
            <a:r>
              <a:rPr lang="en-US" dirty="0" smtClean="0"/>
              <a:t>]  </a:t>
            </a:r>
            <a:r>
              <a:rPr lang="en-IN" dirty="0" smtClean="0"/>
              <a:t>C</a:t>
            </a:r>
            <a:r>
              <a:rPr lang="en-IN" dirty="0"/>
              <a:t>. Pinter, A. Lasso, A. Wang, D. </a:t>
            </a:r>
            <a:r>
              <a:rPr lang="en-IN" dirty="0" err="1"/>
              <a:t>Jaray</a:t>
            </a:r>
            <a:r>
              <a:rPr lang="en-IN" dirty="0"/>
              <a:t>, and G. </a:t>
            </a:r>
            <a:r>
              <a:rPr lang="en-IN" dirty="0" err="1"/>
              <a:t>Fichtinger</a:t>
            </a:r>
            <a:r>
              <a:rPr lang="en-IN" dirty="0"/>
              <a:t>, </a:t>
            </a:r>
            <a:r>
              <a:rPr lang="en-IN" i="1" dirty="0" err="1"/>
              <a:t>SlicerRT</a:t>
            </a:r>
            <a:r>
              <a:rPr lang="en-IN" i="1" dirty="0"/>
              <a:t> Radiation</a:t>
            </a:r>
          </a:p>
          <a:p>
            <a:pPr marL="201168" lvl="1" indent="0">
              <a:buNone/>
            </a:pPr>
            <a:r>
              <a:rPr lang="en-IN" i="1" dirty="0" smtClean="0"/>
              <a:t>	</a:t>
            </a:r>
            <a:r>
              <a:rPr lang="en-IN" sz="2000" i="1" dirty="0" smtClean="0"/>
              <a:t>Therapy </a:t>
            </a:r>
            <a:r>
              <a:rPr lang="en-IN" sz="2000" i="1" dirty="0"/>
              <a:t>Research Toolkit for 3D Slicer</a:t>
            </a:r>
            <a:r>
              <a:rPr lang="en-IN" dirty="0"/>
              <a:t>. Med. Phys., 39(10) : 6332 – 6338 (2012).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[3]  </a:t>
            </a:r>
            <a:r>
              <a:rPr lang="en-IN" dirty="0" smtClean="0"/>
              <a:t>H </a:t>
            </a:r>
            <a:r>
              <a:rPr lang="en-IN" dirty="0" err="1"/>
              <a:t>H</a:t>
            </a:r>
            <a:r>
              <a:rPr lang="en-IN" dirty="0"/>
              <a:t> Nagel and W </a:t>
            </a:r>
            <a:r>
              <a:rPr lang="en-IN" dirty="0" err="1"/>
              <a:t>Enkelmann</a:t>
            </a:r>
            <a:r>
              <a:rPr lang="en-IN" dirty="0"/>
              <a:t>,  </a:t>
            </a:r>
            <a:r>
              <a:rPr lang="en-IN" i="1" dirty="0"/>
              <a:t>An investigation of smoothness constraints for the</a:t>
            </a:r>
          </a:p>
          <a:p>
            <a:pPr marL="201168" lvl="1" indent="0">
              <a:buNone/>
            </a:pPr>
            <a:r>
              <a:rPr lang="en-IN" i="1" dirty="0" smtClean="0"/>
              <a:t>	</a:t>
            </a:r>
            <a:r>
              <a:rPr lang="en-IN" sz="2000" i="1" dirty="0" smtClean="0"/>
              <a:t>estimation </a:t>
            </a:r>
            <a:r>
              <a:rPr lang="en-IN" sz="2000" i="1" dirty="0"/>
              <a:t>of displacement vector fields from image sequences</a:t>
            </a:r>
            <a:r>
              <a:rPr lang="en-IN" sz="2000" dirty="0"/>
              <a:t> </a:t>
            </a:r>
            <a:r>
              <a:rPr lang="en-IN" dirty="0"/>
              <a:t>(1986</a:t>
            </a:r>
            <a:r>
              <a:rPr lang="en-IN" dirty="0" smtClean="0"/>
              <a:t>).</a:t>
            </a:r>
          </a:p>
          <a:p>
            <a:pPr marL="0" indent="0">
              <a:buNone/>
            </a:pPr>
            <a:r>
              <a:rPr lang="en-US" dirty="0" smtClean="0"/>
              <a:t>[4]  </a:t>
            </a:r>
            <a:r>
              <a:rPr lang="en-IN" dirty="0" smtClean="0"/>
              <a:t>Sri </a:t>
            </a:r>
            <a:r>
              <a:rPr lang="en-IN" dirty="0" err="1"/>
              <a:t>Hirak</a:t>
            </a:r>
            <a:r>
              <a:rPr lang="en-IN" dirty="0"/>
              <a:t> </a:t>
            </a:r>
            <a:r>
              <a:rPr lang="en-IN" dirty="0" err="1"/>
              <a:t>Doshi</a:t>
            </a:r>
            <a:r>
              <a:rPr lang="en-IN" dirty="0"/>
              <a:t> and </a:t>
            </a:r>
            <a:r>
              <a:rPr lang="en-IN" dirty="0" err="1"/>
              <a:t>Dr.</a:t>
            </a:r>
            <a:r>
              <a:rPr lang="en-IN" dirty="0"/>
              <a:t> N. </a:t>
            </a:r>
            <a:r>
              <a:rPr lang="en-IN" dirty="0" err="1"/>
              <a:t>Uday</a:t>
            </a:r>
            <a:r>
              <a:rPr lang="en-IN" dirty="0"/>
              <a:t> </a:t>
            </a:r>
            <a:r>
              <a:rPr lang="en-IN" dirty="0" err="1"/>
              <a:t>Kiran</a:t>
            </a:r>
            <a:r>
              <a:rPr lang="en-IN" dirty="0"/>
              <a:t>, </a:t>
            </a:r>
            <a:r>
              <a:rPr lang="en-IN" i="1" dirty="0"/>
              <a:t>The Non-linear Evolutionary PDE Approach</a:t>
            </a:r>
          </a:p>
          <a:p>
            <a:pPr marL="201168" lvl="1" indent="0">
              <a:buNone/>
            </a:pPr>
            <a:r>
              <a:rPr lang="en-IN" i="1" dirty="0" smtClean="0"/>
              <a:t>	</a:t>
            </a:r>
            <a:r>
              <a:rPr lang="en-IN" sz="2000" i="1" dirty="0" smtClean="0"/>
              <a:t>for </a:t>
            </a:r>
            <a:r>
              <a:rPr lang="en-IN" sz="2000" i="1" dirty="0"/>
              <a:t>Optical Flow Estimation</a:t>
            </a:r>
            <a:r>
              <a:rPr lang="en-IN" sz="2000" dirty="0"/>
              <a:t> </a:t>
            </a:r>
            <a:r>
              <a:rPr lang="en-IN" dirty="0"/>
              <a:t>(</a:t>
            </a:r>
            <a:r>
              <a:rPr lang="en-IN" dirty="0" err="1"/>
              <a:t>underpreparation</a:t>
            </a:r>
            <a:r>
              <a:rPr lang="en-IN" dirty="0" smtClean="0"/>
              <a:t>) (2019).</a:t>
            </a:r>
          </a:p>
          <a:p>
            <a:pPr marL="0" indent="0">
              <a:buNone/>
            </a:pPr>
            <a:r>
              <a:rPr lang="en-US" dirty="0" smtClean="0"/>
              <a:t>[5]  </a:t>
            </a:r>
            <a:r>
              <a:rPr lang="en-IN" dirty="0" err="1" smtClean="0"/>
              <a:t>J.L.Barron</a:t>
            </a:r>
            <a:r>
              <a:rPr lang="en-IN" dirty="0" smtClean="0"/>
              <a:t> </a:t>
            </a:r>
            <a:r>
              <a:rPr lang="en-IN" dirty="0"/>
              <a:t>and </a:t>
            </a:r>
            <a:r>
              <a:rPr lang="en-IN" dirty="0" err="1"/>
              <a:t>N.A.Thacker</a:t>
            </a:r>
            <a:r>
              <a:rPr lang="en-IN" dirty="0"/>
              <a:t>, </a:t>
            </a:r>
            <a:r>
              <a:rPr lang="en-IN" i="1" dirty="0"/>
              <a:t>Tutorial: Computing 2D and  3D optical flow </a:t>
            </a:r>
            <a:r>
              <a:rPr lang="en-IN" dirty="0"/>
              <a:t>(2005</a:t>
            </a:r>
            <a:r>
              <a:rPr lang="en-IN" dirty="0" smtClean="0"/>
              <a:t>).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6</a:t>
            </a:r>
            <a:r>
              <a:rPr lang="en-US" dirty="0" smtClean="0"/>
              <a:t>]  </a:t>
            </a:r>
            <a:r>
              <a:rPr lang="en-IN" dirty="0" err="1" smtClean="0"/>
              <a:t>Pengpeng</a:t>
            </a:r>
            <a:r>
              <a:rPr lang="en-IN" dirty="0" smtClean="0"/>
              <a:t> </a:t>
            </a:r>
            <a:r>
              <a:rPr lang="en-IN" dirty="0"/>
              <a:t>Liu, Michael R. </a:t>
            </a:r>
            <a:r>
              <a:rPr lang="en-IN" dirty="0" err="1"/>
              <a:t>Lyu</a:t>
            </a:r>
            <a:r>
              <a:rPr lang="en-IN" dirty="0"/>
              <a:t>, Irwin </a:t>
            </a:r>
            <a:r>
              <a:rPr lang="en-IN" dirty="0" smtClean="0"/>
              <a:t>King </a:t>
            </a:r>
            <a:r>
              <a:rPr lang="en-IN" dirty="0"/>
              <a:t>and </a:t>
            </a:r>
            <a:r>
              <a:rPr lang="en-IN" dirty="0" err="1"/>
              <a:t>Jia</a:t>
            </a:r>
            <a:r>
              <a:rPr lang="en-IN" dirty="0"/>
              <a:t> </a:t>
            </a:r>
            <a:r>
              <a:rPr lang="en-IN" dirty="0" err="1" smtClean="0"/>
              <a:t>Xu</a:t>
            </a:r>
            <a:r>
              <a:rPr lang="en-IN" dirty="0"/>
              <a:t>,</a:t>
            </a:r>
            <a:r>
              <a:rPr lang="en-IN" dirty="0" smtClean="0"/>
              <a:t> </a:t>
            </a:r>
            <a:r>
              <a:rPr lang="en-IN" i="1" dirty="0" err="1" smtClean="0"/>
              <a:t>Selflow</a:t>
            </a:r>
            <a:r>
              <a:rPr lang="en-IN" i="1" dirty="0"/>
              <a:t>: Self-supervised</a:t>
            </a:r>
          </a:p>
          <a:p>
            <a:r>
              <a:rPr lang="en-IN" i="1" dirty="0"/>
              <a:t>learning of optical </a:t>
            </a:r>
            <a:r>
              <a:rPr lang="en-IN" i="1" dirty="0" smtClean="0"/>
              <a:t>flow</a:t>
            </a:r>
            <a:r>
              <a:rPr lang="en-IN" dirty="0" smtClean="0"/>
              <a:t>, CVPR (2019).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[7] </a:t>
            </a:r>
            <a:r>
              <a:rPr lang="en-US" i="1" dirty="0"/>
              <a:t>3D Slicer Documentation</a:t>
            </a:r>
            <a:r>
              <a:rPr lang="en-US" dirty="0"/>
              <a:t>,  </a:t>
            </a:r>
            <a:r>
              <a:rPr lang="en-IN" dirty="0"/>
              <a:t>https://www.slicer.org/  (2012) 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[8] </a:t>
            </a:r>
            <a:r>
              <a:rPr lang="en-IN" dirty="0"/>
              <a:t>Simon </a:t>
            </a:r>
            <a:r>
              <a:rPr lang="en-IN" dirty="0" err="1"/>
              <a:t>Niklaus</a:t>
            </a:r>
            <a:r>
              <a:rPr lang="en-IN" dirty="0"/>
              <a:t>, </a:t>
            </a:r>
            <a:r>
              <a:rPr lang="en-IN" i="1" dirty="0"/>
              <a:t>A Reimplementation of </a:t>
            </a:r>
            <a:r>
              <a:rPr lang="en-IN" i="1" dirty="0" err="1"/>
              <a:t>LiteFlowNet</a:t>
            </a:r>
            <a:r>
              <a:rPr lang="en-IN" i="1" dirty="0"/>
              <a:t> using </a:t>
            </a:r>
            <a:r>
              <a:rPr lang="en-IN" i="1" dirty="0" err="1"/>
              <a:t>PyTorch</a:t>
            </a:r>
            <a:r>
              <a:rPr lang="en-IN" dirty="0"/>
              <a:t>.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     https:// github.com/</a:t>
            </a:r>
            <a:r>
              <a:rPr lang="en-IN" dirty="0" err="1" smtClean="0"/>
              <a:t>sniklaus</a:t>
            </a:r>
            <a:r>
              <a:rPr lang="en-IN" dirty="0" smtClean="0"/>
              <a:t>/</a:t>
            </a:r>
            <a:r>
              <a:rPr lang="en-IN" dirty="0" err="1" smtClean="0"/>
              <a:t>pytorch-liteflownet</a:t>
            </a:r>
            <a:r>
              <a:rPr lang="en-IN" dirty="0" smtClean="0"/>
              <a:t> </a:t>
            </a:r>
            <a:r>
              <a:rPr lang="en-IN" dirty="0"/>
              <a:t>(2019).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9</a:t>
            </a:r>
            <a:r>
              <a:rPr lang="en-US" dirty="0" smtClean="0"/>
              <a:t>] </a:t>
            </a:r>
            <a:r>
              <a:rPr lang="en-IN" dirty="0" err="1"/>
              <a:t>S.Toomey</a:t>
            </a:r>
            <a:r>
              <a:rPr lang="en-IN" dirty="0"/>
              <a:t>, </a:t>
            </a:r>
            <a:r>
              <a:rPr lang="en-IN" i="1" dirty="0"/>
              <a:t>The aperture problem</a:t>
            </a:r>
            <a:r>
              <a:rPr lang="en-IN" dirty="0"/>
              <a:t>. Toomey's </a:t>
            </a:r>
            <a:r>
              <a:rPr lang="en-IN" dirty="0" smtClean="0"/>
              <a:t>Weblog (2008).</a:t>
            </a:r>
            <a:endParaRPr lang="en-IN" dirty="0"/>
          </a:p>
          <a:p>
            <a:pPr marL="0" indent="0">
              <a:buNone/>
            </a:pPr>
            <a:r>
              <a:rPr lang="en-US" dirty="0" smtClean="0"/>
              <a:t>[10] </a:t>
            </a:r>
            <a:r>
              <a:rPr lang="en-IN" dirty="0" err="1"/>
              <a:t>Tak-Wai</a:t>
            </a:r>
            <a:r>
              <a:rPr lang="en-IN" dirty="0"/>
              <a:t> </a:t>
            </a:r>
            <a:r>
              <a:rPr lang="en-IN" dirty="0" err="1"/>
              <a:t>Hui</a:t>
            </a:r>
            <a:r>
              <a:rPr lang="en-IN" dirty="0"/>
              <a:t>, </a:t>
            </a:r>
            <a:r>
              <a:rPr lang="en-IN" dirty="0" err="1"/>
              <a:t>Xiaoou</a:t>
            </a:r>
            <a:r>
              <a:rPr lang="en-IN" dirty="0"/>
              <a:t> Tang, Chen Change Loy , CUHK-</a:t>
            </a:r>
            <a:r>
              <a:rPr lang="en-IN" dirty="0" err="1"/>
              <a:t>SenseTime</a:t>
            </a:r>
            <a:r>
              <a:rPr lang="en-IN" dirty="0"/>
              <a:t> Joint Lab, The Chinese </a:t>
            </a:r>
            <a:r>
              <a:rPr lang="en-IN" dirty="0" smtClean="0"/>
              <a:t>       	University </a:t>
            </a:r>
            <a:r>
              <a:rPr lang="en-IN" dirty="0"/>
              <a:t>of Hong Kong, </a:t>
            </a:r>
            <a:r>
              <a:rPr lang="en-IN" i="1" dirty="0" smtClean="0"/>
              <a:t> </a:t>
            </a:r>
            <a:r>
              <a:rPr lang="en-IN" i="1" dirty="0" err="1" smtClean="0"/>
              <a:t>LiteFlowNet</a:t>
            </a:r>
            <a:r>
              <a:rPr lang="en-IN" i="1" dirty="0" smtClean="0"/>
              <a:t> </a:t>
            </a:r>
            <a:r>
              <a:rPr lang="en-IN" i="1" dirty="0"/>
              <a:t>: A </a:t>
            </a:r>
            <a:r>
              <a:rPr lang="en-IN" i="1" dirty="0" err="1"/>
              <a:t>LightWeight</a:t>
            </a:r>
            <a:r>
              <a:rPr lang="en-IN" i="1" dirty="0"/>
              <a:t> CNN for Optical Flow Estimation</a:t>
            </a:r>
            <a:r>
              <a:rPr lang="en-IN" dirty="0"/>
              <a:t>, </a:t>
            </a:r>
            <a:r>
              <a:rPr lang="en-IN" dirty="0" smtClean="0"/>
              <a:t>	CVPR </a:t>
            </a:r>
            <a:r>
              <a:rPr lang="en-IN" dirty="0"/>
              <a:t>(2018</a:t>
            </a:r>
            <a:r>
              <a:rPr lang="en-IN" dirty="0" smtClean="0"/>
              <a:t>).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[11]</a:t>
            </a:r>
            <a:r>
              <a:rPr lang="en-US" sz="1900" i="1" dirty="0" smtClean="0"/>
              <a:t> </a:t>
            </a:r>
            <a:r>
              <a:rPr lang="en-IN" sz="1900" i="1" dirty="0"/>
              <a:t>Wikipedia, the free </a:t>
            </a:r>
            <a:r>
              <a:rPr lang="en-IN" sz="1900" i="1" dirty="0" err="1" smtClean="0"/>
              <a:t>encyclopedia</a:t>
            </a:r>
            <a:r>
              <a:rPr lang="en-IN" dirty="0" smtClean="0"/>
              <a:t>, https: //</a:t>
            </a:r>
            <a:r>
              <a:rPr lang="en-IN" dirty="0"/>
              <a:t>en.wikipedia.org</a:t>
            </a:r>
            <a:r>
              <a:rPr lang="en-IN" dirty="0" smtClean="0"/>
              <a:t>/ (2020).</a:t>
            </a:r>
          </a:p>
          <a:p>
            <a:pPr marL="0" indent="0">
              <a:buNone/>
            </a:pPr>
            <a:r>
              <a:rPr lang="en-US" dirty="0" smtClean="0"/>
              <a:t>[12] </a:t>
            </a:r>
            <a:r>
              <a:rPr lang="en-US" dirty="0"/>
              <a:t>Yusuke Kameda and  Atsushi </a:t>
            </a:r>
            <a:r>
              <a:rPr lang="en-US" dirty="0" err="1"/>
              <a:t>Imiya</a:t>
            </a:r>
            <a:r>
              <a:rPr lang="en-US" dirty="0"/>
              <a:t>, </a:t>
            </a:r>
            <a:r>
              <a:rPr lang="en-US" i="1" dirty="0"/>
              <a:t>The William Harvey Code: Mathematical Analysis of  </a:t>
            </a:r>
            <a:r>
              <a:rPr lang="en-US" i="1" dirty="0" smtClean="0"/>
              <a:t>  					Optical </a:t>
            </a:r>
            <a:r>
              <a:rPr lang="en-US" i="1" dirty="0"/>
              <a:t>Flow Computation for Cardiac Motion </a:t>
            </a:r>
            <a:r>
              <a:rPr lang="en-US" b="1" i="1" dirty="0"/>
              <a:t>, </a:t>
            </a:r>
            <a:r>
              <a:rPr lang="en-US" dirty="0"/>
              <a:t>(2008</a:t>
            </a:r>
            <a:r>
              <a:rPr lang="en-US" dirty="0" smtClean="0"/>
              <a:t>).</a:t>
            </a:r>
            <a:endParaRPr lang="en-IN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401" y="299484"/>
            <a:ext cx="10058400" cy="1450757"/>
          </a:xfrm>
        </p:spPr>
        <p:txBody>
          <a:bodyPr/>
          <a:lstStyle/>
          <a:p>
            <a:r>
              <a:rPr lang="en-IN" dirty="0"/>
              <a:t>The Open Source Software </a:t>
            </a:r>
            <a:r>
              <a:rPr lang="en-IN" dirty="0" smtClean="0"/>
              <a:t> - 3D </a:t>
            </a:r>
            <a:r>
              <a:rPr lang="en-IN" dirty="0"/>
              <a:t>Slicer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r>
              <a:rPr lang="en-IN" dirty="0"/>
              <a:t> </a:t>
            </a:r>
            <a:r>
              <a:rPr lang="en-IN" dirty="0" smtClean="0"/>
              <a:t>An </a:t>
            </a:r>
            <a:r>
              <a:rPr lang="en-IN" dirty="0"/>
              <a:t>important Medical Imaging </a:t>
            </a:r>
            <a:r>
              <a:rPr lang="en-IN" dirty="0" smtClean="0"/>
              <a:t> tool.</a:t>
            </a:r>
          </a:p>
          <a:p>
            <a:pPr>
              <a:buFont typeface="Wingdings" pitchFamily="2" charset="2"/>
              <a:buChar char="§"/>
            </a:pPr>
            <a:r>
              <a:rPr lang="en-IN" dirty="0" smtClean="0"/>
              <a:t> Facilities </a:t>
            </a:r>
            <a:r>
              <a:rPr lang="en-IN" dirty="0"/>
              <a:t>to work </a:t>
            </a:r>
            <a:r>
              <a:rPr lang="en-IN" dirty="0" smtClean="0"/>
              <a:t>with medical </a:t>
            </a:r>
            <a:r>
              <a:rPr lang="en-IN" dirty="0"/>
              <a:t>image data like DICOM format data, </a:t>
            </a:r>
            <a:r>
              <a:rPr lang="en-IN" dirty="0" smtClean="0"/>
              <a:t> MRML </a:t>
            </a:r>
            <a:r>
              <a:rPr lang="en-IN" dirty="0"/>
              <a:t>format data, etc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RDRL\Desktop\final_presentation\final_ppt_imgs\3DSlicerLogo-H-Color-424x2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741" y="3482618"/>
            <a:ext cx="40386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Acknowledgements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r>
              <a:rPr lang="en-IN" sz="3200" dirty="0" smtClean="0"/>
              <a:t> </a:t>
            </a:r>
            <a:r>
              <a:rPr lang="en-IN" sz="3200" dirty="0" err="1" smtClean="0"/>
              <a:t>Dr</a:t>
            </a:r>
            <a:r>
              <a:rPr lang="en-IN" sz="3200" dirty="0" err="1"/>
              <a:t>.</a:t>
            </a:r>
            <a:r>
              <a:rPr lang="en-IN" sz="3200" dirty="0"/>
              <a:t> </a:t>
            </a:r>
            <a:r>
              <a:rPr lang="en-IN" sz="3200" dirty="0" smtClean="0"/>
              <a:t>N. </a:t>
            </a:r>
            <a:r>
              <a:rPr lang="en-IN" sz="3200" dirty="0" err="1" smtClean="0"/>
              <a:t>Uday</a:t>
            </a:r>
            <a:r>
              <a:rPr lang="en-IN" sz="3200" dirty="0"/>
              <a:t> </a:t>
            </a:r>
            <a:r>
              <a:rPr lang="en-IN" sz="3200" dirty="0" err="1" smtClean="0"/>
              <a:t>Kiran</a:t>
            </a:r>
            <a:r>
              <a:rPr lang="en-IN" sz="3200" dirty="0"/>
              <a:t> </a:t>
            </a:r>
            <a:r>
              <a:rPr lang="en-IN" sz="3200" dirty="0" smtClean="0"/>
              <a:t> and </a:t>
            </a:r>
            <a:r>
              <a:rPr lang="en-US" sz="3200" dirty="0" smtClean="0"/>
              <a:t> </a:t>
            </a:r>
            <a:r>
              <a:rPr lang="en-IN" sz="3200" dirty="0" smtClean="0"/>
              <a:t>Sri </a:t>
            </a:r>
            <a:r>
              <a:rPr lang="en-IN" sz="3200" dirty="0" err="1" smtClean="0"/>
              <a:t>Hirak</a:t>
            </a:r>
            <a:r>
              <a:rPr lang="en-IN" sz="3200" dirty="0"/>
              <a:t> </a:t>
            </a:r>
            <a:r>
              <a:rPr lang="en-IN" sz="3200" dirty="0" err="1" smtClean="0"/>
              <a:t>Doshi</a:t>
            </a:r>
            <a:endParaRPr lang="it-IT" sz="3200" dirty="0" smtClean="0"/>
          </a:p>
          <a:p>
            <a:pPr>
              <a:buFont typeface="Wingdings" pitchFamily="2" charset="2"/>
              <a:buChar char="§"/>
            </a:pPr>
            <a:r>
              <a:rPr lang="en-IN" sz="3200" dirty="0" smtClean="0"/>
              <a:t> </a:t>
            </a:r>
            <a:r>
              <a:rPr lang="en-IN" sz="3200" dirty="0" err="1" smtClean="0"/>
              <a:t>Dr.</a:t>
            </a:r>
            <a:r>
              <a:rPr lang="en-IN" sz="3200" dirty="0" smtClean="0"/>
              <a:t> (</a:t>
            </a:r>
            <a:r>
              <a:rPr lang="en-IN" sz="3200" dirty="0" err="1" smtClean="0"/>
              <a:t>Mrs.</a:t>
            </a:r>
            <a:r>
              <a:rPr lang="en-IN" sz="3200" dirty="0" smtClean="0"/>
              <a:t>) Rita Gupta, HOD, DMACS</a:t>
            </a:r>
          </a:p>
          <a:p>
            <a:pPr>
              <a:buFont typeface="Wingdings" pitchFamily="2" charset="2"/>
              <a:buChar char="§"/>
            </a:pPr>
            <a:r>
              <a:rPr lang="en-IN" sz="3200" dirty="0" smtClean="0"/>
              <a:t> </a:t>
            </a:r>
            <a:r>
              <a:rPr lang="en-IN" sz="3200" dirty="0" err="1" smtClean="0"/>
              <a:t>Dr</a:t>
            </a:r>
            <a:r>
              <a:rPr lang="en-IN" sz="3200" dirty="0" err="1"/>
              <a:t>.</a:t>
            </a:r>
            <a:r>
              <a:rPr lang="en-IN" sz="3200" dirty="0"/>
              <a:t> R. </a:t>
            </a:r>
            <a:r>
              <a:rPr lang="it-IT" sz="3200" dirty="0"/>
              <a:t>Raghunatha Sarma,  Associate HOD,  DMACS</a:t>
            </a:r>
            <a:endParaRPr lang="en-IN" sz="3200" dirty="0" smtClean="0"/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 Sri </a:t>
            </a:r>
            <a:r>
              <a:rPr lang="en-US" sz="3200" dirty="0" err="1"/>
              <a:t>Sai</a:t>
            </a:r>
            <a:r>
              <a:rPr lang="en-US" sz="3200" dirty="0"/>
              <a:t> </a:t>
            </a:r>
            <a:r>
              <a:rPr lang="en-US" sz="3200" dirty="0" err="1"/>
              <a:t>Shyam</a:t>
            </a:r>
            <a:r>
              <a:rPr lang="en-US" sz="3200" dirty="0"/>
              <a:t> </a:t>
            </a:r>
            <a:r>
              <a:rPr lang="en-US" sz="3200" dirty="0" smtClean="0"/>
              <a:t>Sharma</a:t>
            </a:r>
            <a:endParaRPr lang="en-IN" sz="3200" dirty="0"/>
          </a:p>
          <a:p>
            <a:pPr>
              <a:buFont typeface="Wingdings" pitchFamily="2" charset="2"/>
              <a:buChar char="§"/>
            </a:pPr>
            <a:r>
              <a:rPr lang="en-IN" sz="3200" dirty="0" smtClean="0"/>
              <a:t> Sri </a:t>
            </a:r>
            <a:r>
              <a:rPr lang="en-IN" sz="3200" dirty="0"/>
              <a:t>C</a:t>
            </a:r>
            <a:r>
              <a:rPr lang="en-IN" sz="3200" dirty="0" smtClean="0"/>
              <a:t>. </a:t>
            </a:r>
            <a:r>
              <a:rPr lang="en-IN" sz="3200" dirty="0" err="1" smtClean="0"/>
              <a:t>Uday</a:t>
            </a:r>
            <a:r>
              <a:rPr lang="en-IN" sz="3200" dirty="0" smtClean="0"/>
              <a:t> </a:t>
            </a:r>
            <a:r>
              <a:rPr lang="en-IN" sz="3200" dirty="0" err="1"/>
              <a:t>Kiran</a:t>
            </a:r>
            <a:r>
              <a:rPr lang="en-IN" sz="3200" dirty="0"/>
              <a:t>, Sri </a:t>
            </a:r>
            <a:r>
              <a:rPr lang="en-IN" sz="3200" dirty="0" err="1" smtClean="0"/>
              <a:t>Varun</a:t>
            </a:r>
            <a:r>
              <a:rPr lang="en-IN" sz="3200" dirty="0"/>
              <a:t> </a:t>
            </a:r>
            <a:r>
              <a:rPr lang="en-IN" sz="3200" dirty="0" err="1" smtClean="0"/>
              <a:t>Vallampatla</a:t>
            </a:r>
            <a:r>
              <a:rPr lang="en-IN" sz="3200" dirty="0" smtClean="0"/>
              <a:t>, </a:t>
            </a:r>
            <a:r>
              <a:rPr lang="en-IN" sz="3200" dirty="0"/>
              <a:t>Sri R</a:t>
            </a:r>
            <a:r>
              <a:rPr lang="en-IN" sz="3200" dirty="0" smtClean="0"/>
              <a:t>. E. V</a:t>
            </a:r>
            <a:r>
              <a:rPr lang="en-IN" sz="3200" dirty="0"/>
              <a:t>. </a:t>
            </a:r>
            <a:r>
              <a:rPr lang="en-IN" sz="3200" dirty="0" err="1" smtClean="0"/>
              <a:t>Raghuram</a:t>
            </a:r>
            <a:endParaRPr lang="en-IN" sz="3200" dirty="0" smtClean="0"/>
          </a:p>
          <a:p>
            <a:pPr>
              <a:buFont typeface="Wingdings" pitchFamily="2" charset="2"/>
              <a:buChar char="§"/>
            </a:pPr>
            <a:r>
              <a:rPr lang="en-IN" sz="3200" dirty="0" smtClean="0"/>
              <a:t> All the Faculty </a:t>
            </a:r>
            <a:r>
              <a:rPr lang="en-IN" sz="3200" dirty="0"/>
              <a:t>members of </a:t>
            </a:r>
            <a:r>
              <a:rPr lang="en-IN" sz="3200" dirty="0" smtClean="0"/>
              <a:t>DMACS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 </a:t>
            </a:r>
            <a:r>
              <a:rPr lang="en-IN" sz="3200" dirty="0"/>
              <a:t>All my Classmates</a:t>
            </a:r>
            <a:endParaRPr lang="en-IN" sz="3200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Thank </a:t>
            </a:r>
            <a:r>
              <a:rPr lang="en-US" dirty="0"/>
              <a:t>You</a:t>
            </a:r>
          </a:p>
        </p:txBody>
      </p:sp>
      <p:sp>
        <p:nvSpPr>
          <p:cNvPr id="5" name="Rectangle 4"/>
          <p:cNvSpPr/>
          <p:nvPr/>
        </p:nvSpPr>
        <p:spPr>
          <a:xfrm>
            <a:off x="1663802" y="3253150"/>
            <a:ext cx="77039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71400" lvl="8" indent="0">
              <a:buNone/>
            </a:pPr>
            <a:r>
              <a:rPr lang="en-US" sz="2400" dirty="0" smtClean="0"/>
              <a:t>Those </a:t>
            </a:r>
            <a:r>
              <a:rPr lang="en-US" sz="2400" dirty="0"/>
              <a:t>who leave everything in </a:t>
            </a:r>
            <a:r>
              <a:rPr lang="en-US" sz="2400" dirty="0" smtClean="0"/>
              <a:t>God’s hand will </a:t>
            </a:r>
            <a:r>
              <a:rPr lang="en-US" sz="2400" dirty="0"/>
              <a:t>eventually see </a:t>
            </a:r>
            <a:r>
              <a:rPr lang="en-US" sz="2400" dirty="0" smtClean="0"/>
              <a:t>God’s </a:t>
            </a:r>
            <a:r>
              <a:rPr lang="en-US" sz="2400" dirty="0"/>
              <a:t>hand in </a:t>
            </a:r>
            <a:r>
              <a:rPr lang="en-US" sz="2400" dirty="0" smtClean="0"/>
              <a:t>everything.</a:t>
            </a:r>
          </a:p>
          <a:p>
            <a:pPr marL="1471400" lvl="8" indent="0">
              <a:buNone/>
            </a:pPr>
            <a:r>
              <a:rPr lang="en-US" sz="4200" dirty="0">
                <a:latin typeface="Berlin Sans FB" panose="020E0602020502020306" pitchFamily="34" charset="0"/>
              </a:rPr>
              <a:t> </a:t>
            </a:r>
            <a:r>
              <a:rPr lang="en-US" sz="4200" dirty="0" smtClean="0">
                <a:latin typeface="Berlin Sans FB" panose="020E0602020502020306" pitchFamily="34" charset="0"/>
              </a:rPr>
              <a:t>                             </a:t>
            </a:r>
            <a:endParaRPr lang="en-US" sz="4200" dirty="0">
              <a:latin typeface="Berlin Sans FB" panose="020E0602020502020306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62" y="1965885"/>
            <a:ext cx="1587225" cy="40518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Illusion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93" y="2090961"/>
            <a:ext cx="5917823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Image Processing using 3D slicer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Libraries used : VTK, QT, CTK, SLICER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Development </a:t>
            </a:r>
            <a:r>
              <a:rPr lang="en-US" dirty="0"/>
              <a:t>of 2 </a:t>
            </a:r>
            <a:r>
              <a:rPr lang="en-IN" dirty="0"/>
              <a:t>Modules in 3D Slicer</a:t>
            </a: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3D Image Brightness Threshold Module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3D Volumetric Image Segmentation Module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4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3D Image </a:t>
            </a:r>
            <a:r>
              <a:rPr lang="en-US" dirty="0">
                <a:solidFill>
                  <a:schemeClr val="tx1"/>
                </a:solidFill>
              </a:rPr>
              <a:t>Brightness Threshold Module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18" y="2351709"/>
            <a:ext cx="5160662" cy="290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072" y="2351709"/>
            <a:ext cx="5280339" cy="290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611" y="5589798"/>
            <a:ext cx="4687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</a:t>
            </a:r>
            <a:r>
              <a:rPr lang="en-US" b="1" i="1" dirty="0" smtClean="0"/>
              <a:t>Before Increasing the Brightness of  the       </a:t>
            </a:r>
            <a:r>
              <a:rPr lang="en-US" b="1" i="1" dirty="0" err="1" smtClean="0"/>
              <a:t>CTACardio</a:t>
            </a:r>
            <a:r>
              <a:rPr lang="en-US" b="1" i="1" dirty="0" smtClean="0"/>
              <a:t>  </a:t>
            </a:r>
            <a:r>
              <a:rPr lang="en-US" b="1" i="1" dirty="0"/>
              <a:t>I</a:t>
            </a:r>
            <a:r>
              <a:rPr lang="en-US" b="1" i="1" dirty="0" smtClean="0"/>
              <a:t>mage using the Module</a:t>
            </a:r>
            <a:endParaRPr lang="en-IN" b="1" i="1" dirty="0"/>
          </a:p>
        </p:txBody>
      </p:sp>
      <p:sp>
        <p:nvSpPr>
          <p:cNvPr id="7" name="Rectangle 6"/>
          <p:cNvSpPr/>
          <p:nvPr/>
        </p:nvSpPr>
        <p:spPr>
          <a:xfrm>
            <a:off x="6774286" y="5591358"/>
            <a:ext cx="4687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After setting the Brightness to the maximum of  the  </a:t>
            </a:r>
            <a:r>
              <a:rPr lang="en-US" b="1" i="1" dirty="0" err="1" smtClean="0"/>
              <a:t>CTACardio</a:t>
            </a:r>
            <a:r>
              <a:rPr lang="en-US" b="1" i="1" dirty="0" smtClean="0"/>
              <a:t>  </a:t>
            </a:r>
            <a:r>
              <a:rPr lang="en-US" b="1" i="1" dirty="0"/>
              <a:t>I</a:t>
            </a:r>
            <a:r>
              <a:rPr lang="en-US" b="1" i="1" dirty="0" smtClean="0"/>
              <a:t>mage using the Module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336839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399245" y="2250343"/>
            <a:ext cx="10058400" cy="145097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Brightness </a:t>
            </a:r>
            <a:r>
              <a:rPr lang="en-US" dirty="0">
                <a:solidFill>
                  <a:schemeClr val="tx1"/>
                </a:solidFill>
              </a:rPr>
              <a:t>Threshold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Module GUI</a:t>
            </a:r>
            <a:endParaRPr lang="en-IN" dirty="0"/>
          </a:p>
        </p:txBody>
      </p:sp>
      <p:pic>
        <p:nvPicPr>
          <p:cNvPr id="2050" name="Picture 2" descr="C:\Users\RDRL\Desktop\final_presentation\final_ppt_imgs\IBTM_G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39" y="103031"/>
            <a:ext cx="4937352" cy="60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54AC-5F7C-4651-A6F7-D3002735CC7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98164" y="84241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3D Volumetric </a:t>
            </a:r>
            <a:r>
              <a:rPr lang="en-US" dirty="0">
                <a:solidFill>
                  <a:schemeClr val="tx1"/>
                </a:solidFill>
              </a:rPr>
              <a:t>Image Segmentation Module </a:t>
            </a:r>
            <a:r>
              <a:rPr lang="en-US" dirty="0" smtClean="0">
                <a:solidFill>
                  <a:schemeClr val="tx1"/>
                </a:solidFill>
              </a:rPr>
              <a:t>(Reference module : </a:t>
            </a:r>
            <a:r>
              <a:rPr lang="en-US" dirty="0" err="1" smtClean="0">
                <a:solidFill>
                  <a:schemeClr val="tx1"/>
                </a:solidFill>
              </a:rPr>
              <a:t>SlicerRT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77" y="2190139"/>
            <a:ext cx="4818315" cy="343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558" y="2189991"/>
            <a:ext cx="5178816" cy="343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955083" y="5731101"/>
            <a:ext cx="4687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</a:t>
            </a:r>
            <a:r>
              <a:rPr lang="en-US" b="1" i="1" dirty="0" smtClean="0"/>
              <a:t>Before Segmenting any region using the Module</a:t>
            </a:r>
            <a:endParaRPr lang="en-IN" b="1" i="1" dirty="0"/>
          </a:p>
        </p:txBody>
      </p:sp>
      <p:sp>
        <p:nvSpPr>
          <p:cNvPr id="8" name="Rectangle 7"/>
          <p:cNvSpPr/>
          <p:nvPr/>
        </p:nvSpPr>
        <p:spPr>
          <a:xfrm>
            <a:off x="6774187" y="5741836"/>
            <a:ext cx="4687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 </a:t>
            </a:r>
            <a:r>
              <a:rPr lang="en-US" b="1" i="1" dirty="0" smtClean="0"/>
              <a:t>Region Of Interest(ROI) is being shown after segmenting using the Module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12325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11566</TotalTime>
  <Words>1638</Words>
  <Application>Microsoft Office PowerPoint</Application>
  <PresentationFormat>Custom</PresentationFormat>
  <Paragraphs>322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Retrospect</vt:lpstr>
      <vt:lpstr>PowerPoint Presentation</vt:lpstr>
      <vt:lpstr>A Study of Certain Motion Estimation Algorithms</vt:lpstr>
      <vt:lpstr>Introduction</vt:lpstr>
      <vt:lpstr>Two Part Work</vt:lpstr>
      <vt:lpstr>The Open Source Software  - 3D Slicer</vt:lpstr>
      <vt:lpstr>Medical Image Processing using 3D slicer</vt:lpstr>
      <vt:lpstr>3D Image Brightness Threshold Module</vt:lpstr>
      <vt:lpstr>Brightness Threshold  Module GUI</vt:lpstr>
      <vt:lpstr>PowerPoint Presentation</vt:lpstr>
      <vt:lpstr>Motion Estimation Approaches</vt:lpstr>
      <vt:lpstr>What is Optical Flow?</vt:lpstr>
      <vt:lpstr>What is Optical Flow?</vt:lpstr>
      <vt:lpstr>PowerPoint Presentation</vt:lpstr>
      <vt:lpstr>Applications of Motion Estimation</vt:lpstr>
      <vt:lpstr>Optical Flow</vt:lpstr>
      <vt:lpstr>Cardiac Motion Estimation Constraints</vt:lpstr>
      <vt:lpstr>Point to Point Correspondence  in Optical Flow Estimation</vt:lpstr>
      <vt:lpstr>Aperture problem </vt:lpstr>
      <vt:lpstr>Horn and Schunck Optical Flow Estimation (1981)</vt:lpstr>
      <vt:lpstr>2D Optical Flow Equation</vt:lpstr>
      <vt:lpstr>2D Horn and Schunck Energy Functional</vt:lpstr>
      <vt:lpstr>Datasets</vt:lpstr>
      <vt:lpstr>Horn and Schunck 2D Output</vt:lpstr>
      <vt:lpstr>Horn and Schunck 3D Input </vt:lpstr>
      <vt:lpstr>Horn and Schunck 3D Output </vt:lpstr>
      <vt:lpstr>3D Optical Flow Equation</vt:lpstr>
      <vt:lpstr>3D William Harvey Code Energy Functional</vt:lpstr>
      <vt:lpstr>3D William Harvey Code Optical Flow Estimation Constraints</vt:lpstr>
      <vt:lpstr>William Harvey Code 2D output</vt:lpstr>
      <vt:lpstr>Comparision of 3D Outputs</vt:lpstr>
      <vt:lpstr>Deep Learning for Optical Flow Estimation</vt:lpstr>
      <vt:lpstr>LiteFlowNet: A Light weight Convolutional Neural Network for Optical Flow Estimation [CVPR 2018]</vt:lpstr>
      <vt:lpstr>LiteFlowNet (2018)</vt:lpstr>
      <vt:lpstr>LiteFlowNet Architecture</vt:lpstr>
      <vt:lpstr>LiteFlowNet Output on Box Images</vt:lpstr>
      <vt:lpstr>LiteFlowNet Output on Sphere Images</vt:lpstr>
      <vt:lpstr>Variational based Horn and Schunck with geometric constraint output on Sphere Images</vt:lpstr>
      <vt:lpstr>LiteFlowNet Output on PIV Images</vt:lpstr>
      <vt:lpstr>Extending LiteFlowNet to generate Fluid based Optical flow output</vt:lpstr>
      <vt:lpstr>PowerPoint Presentation</vt:lpstr>
      <vt:lpstr>Training Phase</vt:lpstr>
      <vt:lpstr>Training Losses for 500 Epochs</vt:lpstr>
      <vt:lpstr>Testing Phase</vt:lpstr>
      <vt:lpstr>Fluid Flow Outputs generated by LFN with an Additional Layer</vt:lpstr>
      <vt:lpstr>Fluid Flow Outputs generated by LFN with an Additional Layer</vt:lpstr>
      <vt:lpstr>Conclusion</vt:lpstr>
      <vt:lpstr>Future Work</vt:lpstr>
      <vt:lpstr>References </vt:lpstr>
      <vt:lpstr>References</vt:lpstr>
      <vt:lpstr>Acknowledgements</vt:lpstr>
      <vt:lpstr>    Thank You</vt:lpstr>
      <vt:lpstr>Optical Illusion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Estimation and Image Segmentation from 3D Cardiac Images</dc:title>
  <dc:creator>Windows User</dc:creator>
  <cp:lastModifiedBy>saikrishna vadali</cp:lastModifiedBy>
  <cp:revision>150</cp:revision>
  <dcterms:created xsi:type="dcterms:W3CDTF">2019-09-09T05:14:37Z</dcterms:created>
  <dcterms:modified xsi:type="dcterms:W3CDTF">2020-03-13T05:21:47Z</dcterms:modified>
</cp:coreProperties>
</file>